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5"/>
    <p:sldMasterId id="2147483667" r:id="rId6"/>
  </p:sldMasterIdLst>
  <p:notesMasterIdLst>
    <p:notesMasterId r:id="rId17"/>
  </p:notesMasterIdLst>
  <p:sldIdLst>
    <p:sldId id="256" r:id="rId7"/>
    <p:sldId id="275" r:id="rId8"/>
    <p:sldId id="2147470397" r:id="rId9"/>
    <p:sldId id="2147470386" r:id="rId10"/>
    <p:sldId id="2147470368" r:id="rId11"/>
    <p:sldId id="2147470387" r:id="rId12"/>
    <p:sldId id="2147470388" r:id="rId13"/>
    <p:sldId id="2147470401" r:id="rId14"/>
    <p:sldId id="2147470394" r:id="rId15"/>
    <p:sldId id="2147470400" r:id="rId16"/>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271F9C-6432-A713-E3A8-D004F81BB4E6}" name="Dominic O'Brien" initials="DO" userId="S::dominicobrien@renalytix.com::ed77e794-b447-4c8d-86f8-63370ca46f1a" providerId="AD"/>
  <p188:author id="{BEC7F3FF-96F0-F45A-6B16-457A3C2F8458}" name="David Hignell" initials="DH" userId="35812918408a523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B302"/>
    <a:srgbClr val="6C269B"/>
    <a:srgbClr val="F4F6F0"/>
    <a:srgbClr val="D6D7D4"/>
    <a:srgbClr val="3F3F3F"/>
    <a:srgbClr val="EB9A20"/>
    <a:srgbClr val="5A7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3" autoAdjust="0"/>
    <p:restoredTop sz="93333" autoAdjust="0"/>
  </p:normalViewPr>
  <p:slideViewPr>
    <p:cSldViewPr snapToGrid="0">
      <p:cViewPr varScale="1">
        <p:scale>
          <a:sx n="155" d="100"/>
          <a:sy n="155" d="100"/>
        </p:scale>
        <p:origin x="184" y="248"/>
      </p:cViewPr>
      <p:guideLst>
        <p:guide orient="horz" pos="2880"/>
        <p:guide pos="216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https://renalytixai-my.sharepoint.com/personal/dominicobrien_renalytix_com/Documents/Margins%20Working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ExtraBold" panose="00000900000000000000" pitchFamily="2" charset="0"/>
                <a:ea typeface="+mn-ea"/>
                <a:cs typeface="+mn-cs"/>
              </a:defRPr>
            </a:pPr>
            <a:r>
              <a:rPr lang="en-GB" dirty="0">
                <a:latin typeface="Montserrat ExtraBold" panose="00000900000000000000" pitchFamily="2" charset="0"/>
              </a:rPr>
              <a:t>Quarterly</a:t>
            </a:r>
            <a:r>
              <a:rPr lang="en-GB" baseline="0" dirty="0">
                <a:latin typeface="Montserrat ExtraBold" panose="00000900000000000000" pitchFamily="2" charset="0"/>
              </a:rPr>
              <a:t> Tests Completed – </a:t>
            </a:r>
          </a:p>
          <a:p>
            <a:pPr>
              <a:defRPr>
                <a:latin typeface="Montserrat ExtraBold" panose="00000900000000000000" pitchFamily="2" charset="0"/>
              </a:defRPr>
            </a:pPr>
            <a:r>
              <a:rPr lang="en-GB" baseline="0" dirty="0">
                <a:latin typeface="Montserrat ExtraBold" panose="00000900000000000000" pitchFamily="2" charset="0"/>
              </a:rPr>
              <a:t>Direct to Doctor Core Business Channel</a:t>
            </a:r>
            <a:endParaRPr lang="en-GB" dirty="0">
              <a:latin typeface="Montserrat ExtraBold" panose="000009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ExtraBold" panose="00000900000000000000" pitchFamily="2" charset="0"/>
              <a:ea typeface="+mn-ea"/>
              <a:cs typeface="+mn-cs"/>
            </a:defRPr>
          </a:pPr>
          <a:endParaRPr lang="en-US"/>
        </a:p>
      </c:txPr>
    </c:title>
    <c:autoTitleDeleted val="0"/>
    <c:plotArea>
      <c:layout/>
      <c:barChart>
        <c:barDir val="col"/>
        <c:grouping val="clustered"/>
        <c:varyColors val="0"/>
        <c:ser>
          <c:idx val="0"/>
          <c:order val="0"/>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Regular"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Sheet1!$J$32:$J$46</c:f>
              <c:strCache>
                <c:ptCount val="14"/>
                <c:pt idx="0">
                  <c:v>Q1_CY22</c:v>
                </c:pt>
                <c:pt idx="1">
                  <c:v>Q2_CY22</c:v>
                </c:pt>
                <c:pt idx="2">
                  <c:v>Q3_CY22</c:v>
                </c:pt>
                <c:pt idx="3">
                  <c:v>Q4_CY22</c:v>
                </c:pt>
                <c:pt idx="4">
                  <c:v>Q1_CY23</c:v>
                </c:pt>
                <c:pt idx="5">
                  <c:v>Q2_CY23</c:v>
                </c:pt>
                <c:pt idx="6">
                  <c:v>Q3_CY23</c:v>
                </c:pt>
                <c:pt idx="7">
                  <c:v>Q4_CY23</c:v>
                </c:pt>
                <c:pt idx="8">
                  <c:v>Q1_CY24</c:v>
                </c:pt>
                <c:pt idx="9">
                  <c:v>Q2_CY24</c:v>
                </c:pt>
                <c:pt idx="10">
                  <c:v>Q3_CY24</c:v>
                </c:pt>
                <c:pt idx="11">
                  <c:v>Q4_CY24</c:v>
                </c:pt>
                <c:pt idx="12">
                  <c:v>Q1_CY25</c:v>
                </c:pt>
                <c:pt idx="13">
                  <c:v>Q2_CY25</c:v>
                </c:pt>
              </c:strCache>
              <c:extLst/>
            </c:strRef>
          </c:cat>
          <c:val>
            <c:numRef>
              <c:f>Sheet1!$K$32:$K$46</c:f>
              <c:numCache>
                <c:formatCode>General</c:formatCode>
                <c:ptCount val="14"/>
                <c:pt idx="0">
                  <c:v>47</c:v>
                </c:pt>
                <c:pt idx="1">
                  <c:v>54</c:v>
                </c:pt>
                <c:pt idx="2">
                  <c:v>93</c:v>
                </c:pt>
                <c:pt idx="3">
                  <c:v>213</c:v>
                </c:pt>
                <c:pt idx="4">
                  <c:v>177</c:v>
                </c:pt>
                <c:pt idx="5">
                  <c:v>175</c:v>
                </c:pt>
                <c:pt idx="6">
                  <c:v>200</c:v>
                </c:pt>
                <c:pt idx="7">
                  <c:v>190</c:v>
                </c:pt>
                <c:pt idx="8">
                  <c:v>224</c:v>
                </c:pt>
                <c:pt idx="9">
                  <c:v>289</c:v>
                </c:pt>
                <c:pt idx="10">
                  <c:v>299</c:v>
                </c:pt>
                <c:pt idx="11">
                  <c:v>256</c:v>
                </c:pt>
                <c:pt idx="12">
                  <c:v>323</c:v>
                </c:pt>
                <c:pt idx="13">
                  <c:v>492</c:v>
                </c:pt>
              </c:numCache>
              <c:extLst/>
            </c:numRef>
          </c:val>
          <c:extLst>
            <c:ext xmlns:c16="http://schemas.microsoft.com/office/drawing/2014/chart" uri="{C3380CC4-5D6E-409C-BE32-E72D297353CC}">
              <c16:uniqueId val="{00000000-CCB3-4AE8-BBF8-7F21C4D0FFFE}"/>
            </c:ext>
          </c:extLst>
        </c:ser>
        <c:dLbls>
          <c:showLegendKey val="0"/>
          <c:showVal val="0"/>
          <c:showCatName val="0"/>
          <c:showSerName val="0"/>
          <c:showPercent val="0"/>
          <c:showBubbleSize val="0"/>
        </c:dLbls>
        <c:gapWidth val="219"/>
        <c:overlap val="-27"/>
        <c:axId val="792063871"/>
        <c:axId val="792054271"/>
      </c:barChart>
      <c:catAx>
        <c:axId val="79206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Regular" panose="00000500000000000000" pitchFamily="2" charset="0"/>
                <a:ea typeface="+mn-ea"/>
                <a:cs typeface="+mn-cs"/>
              </a:defRPr>
            </a:pPr>
            <a:endParaRPr lang="en-US"/>
          </a:p>
        </c:txPr>
        <c:crossAx val="792054271"/>
        <c:crosses val="autoZero"/>
        <c:auto val="1"/>
        <c:lblAlgn val="ctr"/>
        <c:lblOffset val="100"/>
        <c:noMultiLvlLbl val="0"/>
      </c:catAx>
      <c:valAx>
        <c:axId val="792054271"/>
        <c:scaling>
          <c:orientation val="minMax"/>
          <c:max val="7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Regular" panose="00000500000000000000" pitchFamily="2" charset="0"/>
                <a:ea typeface="+mn-ea"/>
                <a:cs typeface="+mn-cs"/>
              </a:defRPr>
            </a:pPr>
            <a:endParaRPr lang="en-US"/>
          </a:p>
        </c:txPr>
        <c:crossAx val="792063871"/>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Sheet2!$B$1</c:f>
              <c:strCache>
                <c:ptCount val="1"/>
                <c:pt idx="0">
                  <c:v>Ave Reports Per Rep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8.212688720473444E-3"/>
                  <c:y val="-5.7282764600472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95-40A6-BA68-9505737562B6}"/>
                </c:ext>
              </c:extLst>
            </c:dLbl>
            <c:dLbl>
              <c:idx val="1"/>
              <c:layout>
                <c:manualLayout>
                  <c:x val="-1.1497699541822504E-2"/>
                  <c:y val="-5.054361582394578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ontserrat Regular" panose="00000500000000000000"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6896490892710206E-2"/>
                      <c:h val="9.4246995639717682E-2"/>
                    </c:manualLayout>
                  </c15:layout>
                </c:ext>
                <c:ext xmlns:c16="http://schemas.microsoft.com/office/drawing/2014/chart" uri="{C3380CC4-5D6E-409C-BE32-E72D297353CC}">
                  <c16:uniqueId val="{00000001-4495-40A6-BA68-9505737562B6}"/>
                </c:ext>
              </c:extLst>
            </c:dLbl>
            <c:dLbl>
              <c:idx val="2"/>
              <c:layout>
                <c:manualLayout>
                  <c:x val="0"/>
                  <c:y val="-2.6956595106104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95-40A6-BA68-9505737562B6}"/>
                </c:ext>
              </c:extLst>
            </c:dLbl>
            <c:dLbl>
              <c:idx val="3"/>
              <c:layout>
                <c:manualLayout>
                  <c:x val="-4.9276132322840661E-3"/>
                  <c:y val="-5.7282764600471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95-40A6-BA68-9505737562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Regular"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Sheet2!$A$10:$A$19</c:f>
              <c:strCache>
                <c:ptCount val="10"/>
                <c:pt idx="0">
                  <c:v>Q1_CY24</c:v>
                </c:pt>
                <c:pt idx="1">
                  <c:v>Q2_CY24</c:v>
                </c:pt>
                <c:pt idx="2">
                  <c:v>Q3_CY24</c:v>
                </c:pt>
                <c:pt idx="3">
                  <c:v>Q4_CY24</c:v>
                </c:pt>
                <c:pt idx="4">
                  <c:v>Q1_CY25</c:v>
                </c:pt>
                <c:pt idx="5">
                  <c:v>Q2_CY25</c:v>
                </c:pt>
                <c:pt idx="6">
                  <c:v>Q3_CY25</c:v>
                </c:pt>
                <c:pt idx="7">
                  <c:v>Q4_CY25</c:v>
                </c:pt>
                <c:pt idx="8">
                  <c:v>Q1_CY26</c:v>
                </c:pt>
                <c:pt idx="9">
                  <c:v>Q2_CY26</c:v>
                </c:pt>
              </c:strCache>
            </c:strRef>
          </c:cat>
          <c:val>
            <c:numRef>
              <c:f>Sheet2!$B$10:$B$19</c:f>
              <c:numCache>
                <c:formatCode>0</c:formatCode>
                <c:ptCount val="10"/>
                <c:pt idx="0">
                  <c:v>27.000000000000004</c:v>
                </c:pt>
                <c:pt idx="1">
                  <c:v>36.5</c:v>
                </c:pt>
                <c:pt idx="2">
                  <c:v>47.210526315789473</c:v>
                </c:pt>
                <c:pt idx="3">
                  <c:v>42.666666666666664</c:v>
                </c:pt>
                <c:pt idx="4">
                  <c:v>48.599999999999994</c:v>
                </c:pt>
                <c:pt idx="5">
                  <c:v>69.428571428571431</c:v>
                </c:pt>
              </c:numCache>
            </c:numRef>
          </c:val>
          <c:smooth val="0"/>
          <c:extLst>
            <c:ext xmlns:c16="http://schemas.microsoft.com/office/drawing/2014/chart" uri="{C3380CC4-5D6E-409C-BE32-E72D297353CC}">
              <c16:uniqueId val="{00000000-BD27-4A02-975A-EE0BDFC2E281}"/>
            </c:ext>
          </c:extLst>
        </c:ser>
        <c:ser>
          <c:idx val="1"/>
          <c:order val="1"/>
          <c:tx>
            <c:strRef>
              <c:f>Sheet2!$C$1</c:f>
              <c:strCache>
                <c:ptCount val="1"/>
                <c:pt idx="0">
                  <c:v>Ave Reports Per Rep Forcast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Sheet2!$A$10:$A$19</c:f>
              <c:strCache>
                <c:ptCount val="10"/>
                <c:pt idx="0">
                  <c:v>Q1_CY24</c:v>
                </c:pt>
                <c:pt idx="1">
                  <c:v>Q2_CY24</c:v>
                </c:pt>
                <c:pt idx="2">
                  <c:v>Q3_CY24</c:v>
                </c:pt>
                <c:pt idx="3">
                  <c:v>Q4_CY24</c:v>
                </c:pt>
                <c:pt idx="4">
                  <c:v>Q1_CY25</c:v>
                </c:pt>
                <c:pt idx="5">
                  <c:v>Q2_CY25</c:v>
                </c:pt>
                <c:pt idx="6">
                  <c:v>Q3_CY25</c:v>
                </c:pt>
                <c:pt idx="7">
                  <c:v>Q4_CY25</c:v>
                </c:pt>
                <c:pt idx="8">
                  <c:v>Q1_CY26</c:v>
                </c:pt>
                <c:pt idx="9">
                  <c:v>Q2_CY26</c:v>
                </c:pt>
              </c:strCache>
            </c:strRef>
          </c:cat>
          <c:val>
            <c:numRef>
              <c:f>Sheet2!$C$10:$C$19</c:f>
              <c:numCache>
                <c:formatCode>General</c:formatCode>
                <c:ptCount val="10"/>
                <c:pt idx="5" formatCode="0">
                  <c:v>69.428571428571431</c:v>
                </c:pt>
                <c:pt idx="6" formatCode="0">
                  <c:v>82.357142857142861</c:v>
                </c:pt>
                <c:pt idx="7" formatCode="0">
                  <c:v>95.875</c:v>
                </c:pt>
                <c:pt idx="8" formatCode="0">
                  <c:v>109.40909090909091</c:v>
                </c:pt>
                <c:pt idx="9" formatCode="0">
                  <c:v>123</c:v>
                </c:pt>
              </c:numCache>
            </c:numRef>
          </c:val>
          <c:smooth val="0"/>
          <c:extLst>
            <c:ext xmlns:c16="http://schemas.microsoft.com/office/drawing/2014/chart" uri="{C3380CC4-5D6E-409C-BE32-E72D297353CC}">
              <c16:uniqueId val="{00000001-BD27-4A02-975A-EE0BDFC2E281}"/>
            </c:ext>
          </c:extLst>
        </c:ser>
        <c:ser>
          <c:idx val="2"/>
          <c:order val="2"/>
          <c:tx>
            <c:strRef>
              <c:f>Sheet2!$D$1</c:f>
              <c:strCache>
                <c:ptCount val="1"/>
                <c:pt idx="0">
                  <c:v>Sales Reps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Regular"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Sheet2!$A$10:$A$19</c:f>
              <c:strCache>
                <c:ptCount val="10"/>
                <c:pt idx="0">
                  <c:v>Q1_CY24</c:v>
                </c:pt>
                <c:pt idx="1">
                  <c:v>Q2_CY24</c:v>
                </c:pt>
                <c:pt idx="2">
                  <c:v>Q3_CY24</c:v>
                </c:pt>
                <c:pt idx="3">
                  <c:v>Q4_CY24</c:v>
                </c:pt>
                <c:pt idx="4">
                  <c:v>Q1_CY25</c:v>
                </c:pt>
                <c:pt idx="5">
                  <c:v>Q2_CY25</c:v>
                </c:pt>
                <c:pt idx="6">
                  <c:v>Q3_CY25</c:v>
                </c:pt>
                <c:pt idx="7">
                  <c:v>Q4_CY25</c:v>
                </c:pt>
                <c:pt idx="8">
                  <c:v>Q1_CY26</c:v>
                </c:pt>
                <c:pt idx="9">
                  <c:v>Q2_CY26</c:v>
                </c:pt>
              </c:strCache>
            </c:strRef>
          </c:cat>
          <c:val>
            <c:numRef>
              <c:f>Sheet2!$D$10:$D$19</c:f>
              <c:numCache>
                <c:formatCode>General</c:formatCode>
                <c:ptCount val="10"/>
                <c:pt idx="0">
                  <c:v>8.6666666666666661</c:v>
                </c:pt>
                <c:pt idx="1">
                  <c:v>8</c:v>
                </c:pt>
                <c:pt idx="2">
                  <c:v>6.333333333333333</c:v>
                </c:pt>
                <c:pt idx="3">
                  <c:v>6</c:v>
                </c:pt>
                <c:pt idx="4">
                  <c:v>6.666666666666667</c:v>
                </c:pt>
                <c:pt idx="5">
                  <c:v>7</c:v>
                </c:pt>
                <c:pt idx="6">
                  <c:v>7</c:v>
                </c:pt>
                <c:pt idx="7">
                  <c:v>8</c:v>
                </c:pt>
                <c:pt idx="8">
                  <c:v>11</c:v>
                </c:pt>
                <c:pt idx="9">
                  <c:v>11</c:v>
                </c:pt>
              </c:numCache>
            </c:numRef>
          </c:val>
          <c:smooth val="0"/>
          <c:extLst>
            <c:ext xmlns:c16="http://schemas.microsoft.com/office/drawing/2014/chart" uri="{C3380CC4-5D6E-409C-BE32-E72D297353CC}">
              <c16:uniqueId val="{00000002-BD27-4A02-975A-EE0BDFC2E281}"/>
            </c:ext>
          </c:extLst>
        </c:ser>
        <c:dLbls>
          <c:showLegendKey val="0"/>
          <c:showVal val="0"/>
          <c:showCatName val="0"/>
          <c:showSerName val="0"/>
          <c:showPercent val="0"/>
          <c:showBubbleSize val="0"/>
        </c:dLbls>
        <c:marker val="1"/>
        <c:smooth val="0"/>
        <c:axId val="41120367"/>
        <c:axId val="41116047"/>
      </c:lineChart>
      <c:catAx>
        <c:axId val="4112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Regular" panose="00000500000000000000" pitchFamily="2" charset="0"/>
                <a:ea typeface="+mn-ea"/>
                <a:cs typeface="+mn-cs"/>
              </a:defRPr>
            </a:pPr>
            <a:endParaRPr lang="en-US"/>
          </a:p>
        </c:txPr>
        <c:crossAx val="41116047"/>
        <c:crosses val="autoZero"/>
        <c:auto val="1"/>
        <c:lblAlgn val="ctr"/>
        <c:lblOffset val="100"/>
        <c:noMultiLvlLbl val="0"/>
      </c:catAx>
      <c:valAx>
        <c:axId val="411160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Regular" panose="00000500000000000000" pitchFamily="2" charset="0"/>
                <a:ea typeface="+mn-ea"/>
                <a:cs typeface="+mn-cs"/>
              </a:defRPr>
            </a:pPr>
            <a:endParaRPr lang="en-US"/>
          </a:p>
        </c:txPr>
        <c:crossAx val="4112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Regular" panose="000005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ExtraBold" panose="00000900000000000000" pitchFamily="2" charset="0"/>
                <a:ea typeface="+mn-ea"/>
                <a:cs typeface="+mn-cs"/>
              </a:defRPr>
            </a:pPr>
            <a:r>
              <a:rPr lang="en-GB" sz="1000" b="1" dirty="0">
                <a:solidFill>
                  <a:srgbClr val="7030A0"/>
                </a:solidFill>
                <a:latin typeface="Montserrat ExtraBold" panose="00000900000000000000" pitchFamily="2" charset="0"/>
                <a:cs typeface="Arial" panose="020B0604020202020204" pitchFamily="34" charset="0"/>
              </a:rPr>
              <a:t>Quarterly</a:t>
            </a:r>
            <a:r>
              <a:rPr lang="en-GB" sz="1000" b="1" baseline="0" dirty="0">
                <a:solidFill>
                  <a:srgbClr val="7030A0"/>
                </a:solidFill>
                <a:latin typeface="Montserrat ExtraBold" panose="00000900000000000000" pitchFamily="2" charset="0"/>
                <a:cs typeface="Arial" panose="020B0604020202020204" pitchFamily="34" charset="0"/>
              </a:rPr>
              <a:t> Operating Cost Basis</a:t>
            </a:r>
            <a:endParaRPr lang="en-GB" sz="1000" b="1" dirty="0">
              <a:solidFill>
                <a:srgbClr val="7030A0"/>
              </a:solidFill>
              <a:latin typeface="Montserrat ExtraBold" panose="00000900000000000000" pitchFamily="2" charset="0"/>
              <a:cs typeface="Arial" panose="020B0604020202020204" pitchFamily="34" charset="0"/>
            </a:endParaRPr>
          </a:p>
        </c:rich>
      </c:tx>
      <c:layout>
        <c:manualLayout>
          <c:xMode val="edge"/>
          <c:yMode val="edge"/>
          <c:x val="0.36572808303557702"/>
          <c:y val="6.08329030701333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ExtraBold" panose="00000900000000000000" pitchFamily="2" charset="0"/>
              <a:ea typeface="+mn-ea"/>
              <a:cs typeface="+mn-cs"/>
            </a:defRPr>
          </a:pPr>
          <a:endParaRPr lang="en-GB"/>
        </a:p>
      </c:txPr>
    </c:title>
    <c:autoTitleDeleted val="0"/>
    <c:plotArea>
      <c:layout>
        <c:manualLayout>
          <c:layoutTarget val="inner"/>
          <c:xMode val="edge"/>
          <c:yMode val="edge"/>
          <c:x val="0.14642589152011429"/>
          <c:y val="0.17123730378578025"/>
          <c:w val="0.81750807990449381"/>
          <c:h val="0.54543626991224436"/>
        </c:manualLayout>
      </c:layout>
      <c:barChart>
        <c:barDir val="col"/>
        <c:grouping val="stacked"/>
        <c:varyColors val="0"/>
        <c:ser>
          <c:idx val="0"/>
          <c:order val="0"/>
          <c:tx>
            <c:strRef>
              <c:f>Sheet11!$B$9</c:f>
              <c:strCache>
                <c:ptCount val="1"/>
                <c:pt idx="0">
                  <c:v>Payroll</c:v>
                </c:pt>
              </c:strCache>
            </c:strRef>
          </c:tx>
          <c:spPr>
            <a:solidFill>
              <a:schemeClr val="accent1"/>
            </a:solidFill>
            <a:ln>
              <a:noFill/>
            </a:ln>
            <a:effectLst/>
          </c:spPr>
          <c:invertIfNegative val="0"/>
          <c:cat>
            <c:strRef>
              <c:f>Sheet11!$C$8:$J$8</c:f>
              <c:strCache>
                <c:ptCount val="8"/>
                <c:pt idx="0">
                  <c:v>Q1 2024</c:v>
                </c:pt>
                <c:pt idx="1">
                  <c:v>Q2 2024</c:v>
                </c:pt>
                <c:pt idx="2">
                  <c:v>Q3 2024</c:v>
                </c:pt>
                <c:pt idx="3">
                  <c:v>Q4 2024</c:v>
                </c:pt>
                <c:pt idx="4">
                  <c:v>Q1 2025</c:v>
                </c:pt>
                <c:pt idx="5">
                  <c:v>Q2 2025</c:v>
                </c:pt>
                <c:pt idx="6">
                  <c:v>Q3 2025</c:v>
                </c:pt>
                <c:pt idx="7">
                  <c:v>Q4 2025 E</c:v>
                </c:pt>
              </c:strCache>
            </c:strRef>
          </c:cat>
          <c:val>
            <c:numRef>
              <c:f>Sheet11!$C$9:$J$9</c:f>
              <c:numCache>
                <c:formatCode>_-* #,##0_-;\-* #,##0_-;_-* "-"??_-;_-@_-</c:formatCode>
                <c:ptCount val="8"/>
                <c:pt idx="0">
                  <c:v>3593579.4351894855</c:v>
                </c:pt>
                <c:pt idx="1">
                  <c:v>3262143.0429532514</c:v>
                </c:pt>
                <c:pt idx="2">
                  <c:v>2692521.5973409545</c:v>
                </c:pt>
                <c:pt idx="3">
                  <c:v>2188055.8392241336</c:v>
                </c:pt>
                <c:pt idx="4">
                  <c:v>2210893.9426926589</c:v>
                </c:pt>
                <c:pt idx="5">
                  <c:v>2207947.4808574137</c:v>
                </c:pt>
                <c:pt idx="6">
                  <c:v>2134118.7359834034</c:v>
                </c:pt>
                <c:pt idx="7">
                  <c:v>2239153</c:v>
                </c:pt>
              </c:numCache>
            </c:numRef>
          </c:val>
          <c:extLst>
            <c:ext xmlns:c16="http://schemas.microsoft.com/office/drawing/2014/chart" uri="{C3380CC4-5D6E-409C-BE32-E72D297353CC}">
              <c16:uniqueId val="{00000000-5EF9-423D-B63C-AAF073BFD370}"/>
            </c:ext>
          </c:extLst>
        </c:ser>
        <c:ser>
          <c:idx val="1"/>
          <c:order val="1"/>
          <c:tx>
            <c:strRef>
              <c:f>Sheet11!$B$10</c:f>
              <c:strCache>
                <c:ptCount val="1"/>
                <c:pt idx="0">
                  <c:v>Corporate </c:v>
                </c:pt>
              </c:strCache>
            </c:strRef>
          </c:tx>
          <c:spPr>
            <a:solidFill>
              <a:schemeClr val="accent2"/>
            </a:solidFill>
            <a:ln>
              <a:noFill/>
            </a:ln>
            <a:effectLst/>
          </c:spPr>
          <c:invertIfNegative val="0"/>
          <c:cat>
            <c:strRef>
              <c:f>Sheet11!$C$8:$J$8</c:f>
              <c:strCache>
                <c:ptCount val="8"/>
                <c:pt idx="0">
                  <c:v>Q1 2024</c:v>
                </c:pt>
                <c:pt idx="1">
                  <c:v>Q2 2024</c:v>
                </c:pt>
                <c:pt idx="2">
                  <c:v>Q3 2024</c:v>
                </c:pt>
                <c:pt idx="3">
                  <c:v>Q4 2024</c:v>
                </c:pt>
                <c:pt idx="4">
                  <c:v>Q1 2025</c:v>
                </c:pt>
                <c:pt idx="5">
                  <c:v>Q2 2025</c:v>
                </c:pt>
                <c:pt idx="6">
                  <c:v>Q3 2025</c:v>
                </c:pt>
                <c:pt idx="7">
                  <c:v>Q4 2025 E</c:v>
                </c:pt>
              </c:strCache>
            </c:strRef>
          </c:cat>
          <c:val>
            <c:numRef>
              <c:f>Sheet11!$C$10:$J$10</c:f>
              <c:numCache>
                <c:formatCode>_-* #,##0_-;\-* #,##0_-;_-* "-"??_-;_-@_-</c:formatCode>
                <c:ptCount val="8"/>
                <c:pt idx="0">
                  <c:v>1826240.6670921762</c:v>
                </c:pt>
                <c:pt idx="1">
                  <c:v>1974938.3038865677</c:v>
                </c:pt>
                <c:pt idx="2">
                  <c:v>1339386.3412173302</c:v>
                </c:pt>
                <c:pt idx="3">
                  <c:v>1673805.6096692835</c:v>
                </c:pt>
                <c:pt idx="4">
                  <c:v>1032911.5803407922</c:v>
                </c:pt>
                <c:pt idx="5">
                  <c:v>883976.72411097481</c:v>
                </c:pt>
                <c:pt idx="6">
                  <c:v>396740.53213660012</c:v>
                </c:pt>
                <c:pt idx="7" formatCode="#,##0">
                  <c:v>401609</c:v>
                </c:pt>
              </c:numCache>
            </c:numRef>
          </c:val>
          <c:extLst>
            <c:ext xmlns:c16="http://schemas.microsoft.com/office/drawing/2014/chart" uri="{C3380CC4-5D6E-409C-BE32-E72D297353CC}">
              <c16:uniqueId val="{00000001-5EF9-423D-B63C-AAF073BFD370}"/>
            </c:ext>
          </c:extLst>
        </c:ser>
        <c:ser>
          <c:idx val="2"/>
          <c:order val="2"/>
          <c:tx>
            <c:strRef>
              <c:f>Sheet11!$B$11</c:f>
              <c:strCache>
                <c:ptCount val="1"/>
                <c:pt idx="0">
                  <c:v>Marketing</c:v>
                </c:pt>
              </c:strCache>
            </c:strRef>
          </c:tx>
          <c:spPr>
            <a:solidFill>
              <a:schemeClr val="accent3"/>
            </a:solidFill>
            <a:ln>
              <a:noFill/>
            </a:ln>
            <a:effectLst/>
          </c:spPr>
          <c:invertIfNegative val="0"/>
          <c:cat>
            <c:strRef>
              <c:f>Sheet11!$C$8:$J$8</c:f>
              <c:strCache>
                <c:ptCount val="8"/>
                <c:pt idx="0">
                  <c:v>Q1 2024</c:v>
                </c:pt>
                <c:pt idx="1">
                  <c:v>Q2 2024</c:v>
                </c:pt>
                <c:pt idx="2">
                  <c:v>Q3 2024</c:v>
                </c:pt>
                <c:pt idx="3">
                  <c:v>Q4 2024</c:v>
                </c:pt>
                <c:pt idx="4">
                  <c:v>Q1 2025</c:v>
                </c:pt>
                <c:pt idx="5">
                  <c:v>Q2 2025</c:v>
                </c:pt>
                <c:pt idx="6">
                  <c:v>Q3 2025</c:v>
                </c:pt>
                <c:pt idx="7">
                  <c:v>Q4 2025 E</c:v>
                </c:pt>
              </c:strCache>
            </c:strRef>
          </c:cat>
          <c:val>
            <c:numRef>
              <c:f>Sheet11!$C$11:$J$11</c:f>
              <c:numCache>
                <c:formatCode>_-* #,##0_-;\-* #,##0_-;_-* "-"??_-;_-@_-</c:formatCode>
                <c:ptCount val="8"/>
                <c:pt idx="0">
                  <c:v>274220.09797083947</c:v>
                </c:pt>
                <c:pt idx="1">
                  <c:v>217797.57165454552</c:v>
                </c:pt>
                <c:pt idx="2">
                  <c:v>111715.07214557886</c:v>
                </c:pt>
                <c:pt idx="3">
                  <c:v>65026.004165475679</c:v>
                </c:pt>
                <c:pt idx="4">
                  <c:v>92555.100072738278</c:v>
                </c:pt>
                <c:pt idx="5">
                  <c:v>69185.936690049799</c:v>
                </c:pt>
                <c:pt idx="6">
                  <c:v>79379.107827598811</c:v>
                </c:pt>
                <c:pt idx="7" formatCode="#,##0">
                  <c:v>37475</c:v>
                </c:pt>
              </c:numCache>
            </c:numRef>
          </c:val>
          <c:extLst>
            <c:ext xmlns:c16="http://schemas.microsoft.com/office/drawing/2014/chart" uri="{C3380CC4-5D6E-409C-BE32-E72D297353CC}">
              <c16:uniqueId val="{00000002-5EF9-423D-B63C-AAF073BFD370}"/>
            </c:ext>
          </c:extLst>
        </c:ser>
        <c:ser>
          <c:idx val="3"/>
          <c:order val="3"/>
          <c:tx>
            <c:strRef>
              <c:f>Sheet11!$B$12</c:f>
              <c:strCache>
                <c:ptCount val="1"/>
                <c:pt idx="0">
                  <c:v>Office &amp; Admin</c:v>
                </c:pt>
              </c:strCache>
            </c:strRef>
          </c:tx>
          <c:spPr>
            <a:solidFill>
              <a:schemeClr val="accent4"/>
            </a:solidFill>
            <a:ln>
              <a:noFill/>
            </a:ln>
            <a:effectLst/>
          </c:spPr>
          <c:invertIfNegative val="0"/>
          <c:cat>
            <c:strRef>
              <c:f>Sheet11!$C$8:$J$8</c:f>
              <c:strCache>
                <c:ptCount val="8"/>
                <c:pt idx="0">
                  <c:v>Q1 2024</c:v>
                </c:pt>
                <c:pt idx="1">
                  <c:v>Q2 2024</c:v>
                </c:pt>
                <c:pt idx="2">
                  <c:v>Q3 2024</c:v>
                </c:pt>
                <c:pt idx="3">
                  <c:v>Q4 2024</c:v>
                </c:pt>
                <c:pt idx="4">
                  <c:v>Q1 2025</c:v>
                </c:pt>
                <c:pt idx="5">
                  <c:v>Q2 2025</c:v>
                </c:pt>
                <c:pt idx="6">
                  <c:v>Q3 2025</c:v>
                </c:pt>
                <c:pt idx="7">
                  <c:v>Q4 2025 E</c:v>
                </c:pt>
              </c:strCache>
            </c:strRef>
          </c:cat>
          <c:val>
            <c:numRef>
              <c:f>Sheet11!$C$12:$J$12</c:f>
              <c:numCache>
                <c:formatCode>_-* #,##0_-;\-* #,##0_-;_-* "-"??_-;_-@_-</c:formatCode>
                <c:ptCount val="8"/>
                <c:pt idx="0">
                  <c:v>967233.66513421072</c:v>
                </c:pt>
                <c:pt idx="1">
                  <c:v>815737.11646994983</c:v>
                </c:pt>
                <c:pt idx="2">
                  <c:v>765837.68816300435</c:v>
                </c:pt>
                <c:pt idx="3">
                  <c:v>855767.91737795284</c:v>
                </c:pt>
                <c:pt idx="4">
                  <c:v>695094.97734284832</c:v>
                </c:pt>
                <c:pt idx="5">
                  <c:v>489623.22197973117</c:v>
                </c:pt>
                <c:pt idx="6">
                  <c:v>452934.33453890047</c:v>
                </c:pt>
                <c:pt idx="7" formatCode="#,##0">
                  <c:v>410860</c:v>
                </c:pt>
              </c:numCache>
            </c:numRef>
          </c:val>
          <c:extLst>
            <c:ext xmlns:c16="http://schemas.microsoft.com/office/drawing/2014/chart" uri="{C3380CC4-5D6E-409C-BE32-E72D297353CC}">
              <c16:uniqueId val="{00000003-5EF9-423D-B63C-AAF073BFD370}"/>
            </c:ext>
          </c:extLst>
        </c:ser>
        <c:ser>
          <c:idx val="4"/>
          <c:order val="4"/>
          <c:tx>
            <c:strRef>
              <c:f>Sheet11!$B$13</c:f>
              <c:strCache>
                <c:ptCount val="1"/>
                <c:pt idx="0">
                  <c:v>R&amp;D</c:v>
                </c:pt>
              </c:strCache>
            </c:strRef>
          </c:tx>
          <c:spPr>
            <a:solidFill>
              <a:schemeClr val="accent5"/>
            </a:solidFill>
            <a:ln>
              <a:noFill/>
            </a:ln>
            <a:effectLst/>
          </c:spPr>
          <c:invertIfNegative val="0"/>
          <c:cat>
            <c:strRef>
              <c:f>Sheet11!$C$8:$J$8</c:f>
              <c:strCache>
                <c:ptCount val="8"/>
                <c:pt idx="0">
                  <c:v>Q1 2024</c:v>
                </c:pt>
                <c:pt idx="1">
                  <c:v>Q2 2024</c:v>
                </c:pt>
                <c:pt idx="2">
                  <c:v>Q3 2024</c:v>
                </c:pt>
                <c:pt idx="3">
                  <c:v>Q4 2024</c:v>
                </c:pt>
                <c:pt idx="4">
                  <c:v>Q1 2025</c:v>
                </c:pt>
                <c:pt idx="5">
                  <c:v>Q2 2025</c:v>
                </c:pt>
                <c:pt idx="6">
                  <c:v>Q3 2025</c:v>
                </c:pt>
                <c:pt idx="7">
                  <c:v>Q4 2025 E</c:v>
                </c:pt>
              </c:strCache>
            </c:strRef>
          </c:cat>
          <c:val>
            <c:numRef>
              <c:f>Sheet11!$C$13:$J$13</c:f>
              <c:numCache>
                <c:formatCode>_-* #,##0_-;\-* #,##0_-;_-* "-"??_-;_-@_-</c:formatCode>
                <c:ptCount val="8"/>
                <c:pt idx="0">
                  <c:v>1704472.0022718937</c:v>
                </c:pt>
                <c:pt idx="1">
                  <c:v>1946559.2557969301</c:v>
                </c:pt>
                <c:pt idx="2">
                  <c:v>1028008.4367224326</c:v>
                </c:pt>
                <c:pt idx="3">
                  <c:v>422987.83408021304</c:v>
                </c:pt>
                <c:pt idx="4">
                  <c:v>21901.59668333843</c:v>
                </c:pt>
                <c:pt idx="5">
                  <c:v>306343.4414743263</c:v>
                </c:pt>
                <c:pt idx="6">
                  <c:v>236415.50726421364</c:v>
                </c:pt>
                <c:pt idx="7" formatCode="#,##0">
                  <c:v>176027</c:v>
                </c:pt>
              </c:numCache>
            </c:numRef>
          </c:val>
          <c:extLst>
            <c:ext xmlns:c16="http://schemas.microsoft.com/office/drawing/2014/chart" uri="{C3380CC4-5D6E-409C-BE32-E72D297353CC}">
              <c16:uniqueId val="{00000004-5EF9-423D-B63C-AAF073BFD370}"/>
            </c:ext>
          </c:extLst>
        </c:ser>
        <c:ser>
          <c:idx val="5"/>
          <c:order val="5"/>
          <c:tx>
            <c:strRef>
              <c:f>Sheet11!$B$14</c:f>
              <c:strCache>
                <c:ptCount val="1"/>
                <c:pt idx="0">
                  <c:v>Facilities</c:v>
                </c:pt>
              </c:strCache>
            </c:strRef>
          </c:tx>
          <c:spPr>
            <a:solidFill>
              <a:schemeClr val="accent6"/>
            </a:solidFill>
            <a:ln>
              <a:noFill/>
            </a:ln>
            <a:effectLst/>
          </c:spPr>
          <c:invertIfNegative val="0"/>
          <c:cat>
            <c:strRef>
              <c:f>Sheet11!$C$8:$J$8</c:f>
              <c:strCache>
                <c:ptCount val="8"/>
                <c:pt idx="0">
                  <c:v>Q1 2024</c:v>
                </c:pt>
                <c:pt idx="1">
                  <c:v>Q2 2024</c:v>
                </c:pt>
                <c:pt idx="2">
                  <c:v>Q3 2024</c:v>
                </c:pt>
                <c:pt idx="3">
                  <c:v>Q4 2024</c:v>
                </c:pt>
                <c:pt idx="4">
                  <c:v>Q1 2025</c:v>
                </c:pt>
                <c:pt idx="5">
                  <c:v>Q2 2025</c:v>
                </c:pt>
                <c:pt idx="6">
                  <c:v>Q3 2025</c:v>
                </c:pt>
                <c:pt idx="7">
                  <c:v>Q4 2025 E</c:v>
                </c:pt>
              </c:strCache>
            </c:strRef>
          </c:cat>
          <c:val>
            <c:numRef>
              <c:f>Sheet11!$C$14:$J$14</c:f>
              <c:numCache>
                <c:formatCode>_-* #,##0_-;\-* #,##0_-;_-* "-"??_-;_-@_-</c:formatCode>
                <c:ptCount val="8"/>
                <c:pt idx="0">
                  <c:v>100629.62353436506</c:v>
                </c:pt>
                <c:pt idx="1">
                  <c:v>82484.641041607771</c:v>
                </c:pt>
                <c:pt idx="2">
                  <c:v>65389.190615476378</c:v>
                </c:pt>
                <c:pt idx="3">
                  <c:v>53763.112301337016</c:v>
                </c:pt>
                <c:pt idx="4">
                  <c:v>31014.94425048527</c:v>
                </c:pt>
                <c:pt idx="5">
                  <c:v>32978.812558478421</c:v>
                </c:pt>
                <c:pt idx="6">
                  <c:v>41364.082911073245</c:v>
                </c:pt>
                <c:pt idx="7" formatCode="#,##0">
                  <c:v>34343</c:v>
                </c:pt>
              </c:numCache>
            </c:numRef>
          </c:val>
          <c:extLst>
            <c:ext xmlns:c16="http://schemas.microsoft.com/office/drawing/2014/chart" uri="{C3380CC4-5D6E-409C-BE32-E72D297353CC}">
              <c16:uniqueId val="{00000005-5EF9-423D-B63C-AAF073BFD370}"/>
            </c:ext>
          </c:extLst>
        </c:ser>
        <c:ser>
          <c:idx val="6"/>
          <c:order val="6"/>
          <c:tx>
            <c:strRef>
              <c:f>Sheet11!$B$15</c:f>
              <c:strCache>
                <c:ptCount val="1"/>
                <c:pt idx="0">
                  <c:v>Travel &amp; Expenses</c:v>
                </c:pt>
              </c:strCache>
            </c:strRef>
          </c:tx>
          <c:spPr>
            <a:solidFill>
              <a:schemeClr val="accent1">
                <a:lumMod val="60000"/>
              </a:schemeClr>
            </a:solidFill>
            <a:ln>
              <a:noFill/>
            </a:ln>
            <a:effectLst/>
          </c:spPr>
          <c:invertIfNegative val="0"/>
          <c:cat>
            <c:strRef>
              <c:f>Sheet11!$C$8:$J$8</c:f>
              <c:strCache>
                <c:ptCount val="8"/>
                <c:pt idx="0">
                  <c:v>Q1 2024</c:v>
                </c:pt>
                <c:pt idx="1">
                  <c:v>Q2 2024</c:v>
                </c:pt>
                <c:pt idx="2">
                  <c:v>Q3 2024</c:v>
                </c:pt>
                <c:pt idx="3">
                  <c:v>Q4 2024</c:v>
                </c:pt>
                <c:pt idx="4">
                  <c:v>Q1 2025</c:v>
                </c:pt>
                <c:pt idx="5">
                  <c:v>Q2 2025</c:v>
                </c:pt>
                <c:pt idx="6">
                  <c:v>Q3 2025</c:v>
                </c:pt>
                <c:pt idx="7">
                  <c:v>Q4 2025 E</c:v>
                </c:pt>
              </c:strCache>
            </c:strRef>
          </c:cat>
          <c:val>
            <c:numRef>
              <c:f>Sheet11!$C$15:$J$15</c:f>
              <c:numCache>
                <c:formatCode>_-* #,##0_-;\-* #,##0_-;_-* "-"??_-;_-@_-</c:formatCode>
                <c:ptCount val="8"/>
                <c:pt idx="0">
                  <c:v>365015.18631337065</c:v>
                </c:pt>
                <c:pt idx="1">
                  <c:v>260932.46021456947</c:v>
                </c:pt>
                <c:pt idx="2">
                  <c:v>180069.61520991969</c:v>
                </c:pt>
                <c:pt idx="3">
                  <c:v>190352.91954726321</c:v>
                </c:pt>
                <c:pt idx="4">
                  <c:v>204334.27396687836</c:v>
                </c:pt>
                <c:pt idx="5">
                  <c:v>198098.24504499053</c:v>
                </c:pt>
                <c:pt idx="6">
                  <c:v>143055.83011218038</c:v>
                </c:pt>
                <c:pt idx="7" formatCode="#,##0">
                  <c:v>181380</c:v>
                </c:pt>
              </c:numCache>
            </c:numRef>
          </c:val>
          <c:extLst>
            <c:ext xmlns:c16="http://schemas.microsoft.com/office/drawing/2014/chart" uri="{C3380CC4-5D6E-409C-BE32-E72D297353CC}">
              <c16:uniqueId val="{00000006-5EF9-423D-B63C-AAF073BFD370}"/>
            </c:ext>
          </c:extLst>
        </c:ser>
        <c:dLbls>
          <c:showLegendKey val="0"/>
          <c:showVal val="0"/>
          <c:showCatName val="0"/>
          <c:showSerName val="0"/>
          <c:showPercent val="0"/>
          <c:showBubbleSize val="0"/>
        </c:dLbls>
        <c:gapWidth val="150"/>
        <c:overlap val="100"/>
        <c:axId val="1072064159"/>
        <c:axId val="1072050239"/>
      </c:barChart>
      <c:catAx>
        <c:axId val="1072064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Regular" panose="00000500000000000000" pitchFamily="2" charset="0"/>
                <a:ea typeface="+mn-ea"/>
                <a:cs typeface="+mn-cs"/>
              </a:defRPr>
            </a:pPr>
            <a:endParaRPr lang="en-US"/>
          </a:p>
        </c:txPr>
        <c:crossAx val="1072050239"/>
        <c:crosses val="autoZero"/>
        <c:auto val="1"/>
        <c:lblAlgn val="ctr"/>
        <c:lblOffset val="100"/>
        <c:noMultiLvlLbl val="0"/>
      </c:catAx>
      <c:valAx>
        <c:axId val="1072050239"/>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Regular" panose="00000500000000000000" pitchFamily="2" charset="0"/>
                <a:ea typeface="+mn-ea"/>
                <a:cs typeface="+mn-cs"/>
              </a:defRPr>
            </a:pPr>
            <a:endParaRPr lang="en-US"/>
          </a:p>
        </c:txPr>
        <c:crossAx val="1072064159"/>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ontserrat SemiBold" panose="00000700000000000000" pitchFamily="2" charset="0"/>
                    <a:ea typeface="+mn-ea"/>
                    <a:cs typeface="+mn-cs"/>
                  </a:defRPr>
                </a:pPr>
                <a:endParaRPr lang="en-US"/>
              </a:p>
            </c:txPr>
          </c:dispUnitsLbl>
        </c:dispUnits>
      </c:valAx>
      <c:spPr>
        <a:noFill/>
        <a:ln>
          <a:noFill/>
        </a:ln>
        <a:effectLst/>
      </c:spPr>
    </c:plotArea>
    <c:legend>
      <c:legendPos val="b"/>
      <c:layout>
        <c:manualLayout>
          <c:xMode val="edge"/>
          <c:yMode val="edge"/>
          <c:x val="0.16378949792809683"/>
          <c:y val="0.82601245903851095"/>
          <c:w val="0.70661452985703832"/>
          <c:h val="0.1417387927479313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Regular" panose="000005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BB87893C-F1E8-7A47-A432-B42C4D75BE77}" type="datetimeFigureOut">
              <a:rPr lang="en-US" smtClean="0"/>
              <a:t>9/22/25</a:t>
            </a:fld>
            <a:endParaRPr lang="en-US" dirty="0"/>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73CA8684-9B9A-BA4D-B03B-F6EEA9FDA3EA}" type="slidenum">
              <a:rPr lang="en-US" smtClean="0"/>
              <a:t>‹#›</a:t>
            </a:fld>
            <a:endParaRPr lang="en-US" dirty="0"/>
          </a:p>
        </p:txBody>
      </p:sp>
    </p:spTree>
    <p:extLst>
      <p:ext uri="{BB962C8B-B14F-4D97-AF65-F5344CB8AC3E}">
        <p14:creationId xmlns:p14="http://schemas.microsoft.com/office/powerpoint/2010/main" val="264488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CAE2D-882E-DB56-0703-78F9A1418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A331B7-3EEF-05EF-9A97-FAF9816CAA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50F218-B7D5-E785-FCDA-6BB21B19D5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C3A90F-D7DE-1DBA-C167-20C22DB903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C3F5F-DB59-40C7-8957-51B2AE4BFB4F}" type="slidenum">
              <a:rPr kumimoji="0" lang="en-US" sz="1200" b="0" i="0" u="none" strike="noStrike" kern="1200" cap="none" spc="0" normalizeH="0" baseline="0" noProof="0" smtClean="0">
                <a:ln>
                  <a:noFill/>
                </a:ln>
                <a:solidFill>
                  <a:prstClr val="black"/>
                </a:solidFill>
                <a:effectLst/>
                <a:uLnTx/>
                <a:uFillTx/>
                <a:latin typeface="Montserra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Tree>
    <p:extLst>
      <p:ext uri="{BB962C8B-B14F-4D97-AF65-F5344CB8AC3E}">
        <p14:creationId xmlns:p14="http://schemas.microsoft.com/office/powerpoint/2010/main" val="246989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AC0C2-5700-7392-206C-C98BB841458C}"/>
            </a:ext>
          </a:extLst>
        </p:cNvPr>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84A47BF-F71A-FDA5-F3D4-85FBE53722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2DD614C-7DC3-01DF-A8E4-87B1BCC44D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6148" name="Slide Number Placeholder 3">
            <a:extLst>
              <a:ext uri="{FF2B5EF4-FFF2-40B4-BE49-F238E27FC236}">
                <a16:creationId xmlns:a16="http://schemas.microsoft.com/office/drawing/2014/main" id="{85769896-B56A-B831-6E16-F9FC5DC323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266C210B-DF5C-A247-A038-D178C66AEA49}" type="slidenum">
              <a:rPr lang="en-GB" altLang="en-US" smtClean="0"/>
              <a:pPr fontAlgn="base">
                <a:spcBef>
                  <a:spcPct val="0"/>
                </a:spcBef>
                <a:spcAft>
                  <a:spcPct val="0"/>
                </a:spcAft>
              </a:pPr>
              <a:t>4</a:t>
            </a:fld>
            <a:endParaRPr lang="en-GB" altLang="en-US"/>
          </a:p>
        </p:txBody>
      </p:sp>
    </p:spTree>
    <p:extLst>
      <p:ext uri="{BB962C8B-B14F-4D97-AF65-F5344CB8AC3E}">
        <p14:creationId xmlns:p14="http://schemas.microsoft.com/office/powerpoint/2010/main" val="3993722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3CA8684-9B9A-BA4D-B03B-F6EEA9FDA3EA}" type="slidenum">
              <a:rPr lang="en-US" smtClean="0"/>
              <a:t>5</a:t>
            </a:fld>
            <a:endParaRPr lang="en-US"/>
          </a:p>
        </p:txBody>
      </p:sp>
    </p:spTree>
    <p:extLst>
      <p:ext uri="{BB962C8B-B14F-4D97-AF65-F5344CB8AC3E}">
        <p14:creationId xmlns:p14="http://schemas.microsoft.com/office/powerpoint/2010/main" val="335243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DE775-BE7E-734E-12C7-6F5B08D3B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B20D7-F94A-DA4A-84B0-507B9571F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7C615-10DF-AE5A-BF87-F645103568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771BF54-72E0-CA8F-D491-0DA57F4942EA}"/>
              </a:ext>
            </a:extLst>
          </p:cNvPr>
          <p:cNvSpPr>
            <a:spLocks noGrp="1"/>
          </p:cNvSpPr>
          <p:nvPr>
            <p:ph type="sldNum" sz="quarter" idx="5"/>
          </p:nvPr>
        </p:nvSpPr>
        <p:spPr/>
        <p:txBody>
          <a:bodyPr/>
          <a:lstStyle/>
          <a:p>
            <a:fld id="{73CA8684-9B9A-BA4D-B03B-F6EEA9FDA3EA}" type="slidenum">
              <a:rPr lang="en-US" smtClean="0"/>
              <a:t>9</a:t>
            </a:fld>
            <a:endParaRPr lang="en-US" dirty="0"/>
          </a:p>
        </p:txBody>
      </p:sp>
    </p:spTree>
    <p:extLst>
      <p:ext uri="{BB962C8B-B14F-4D97-AF65-F5344CB8AC3E}">
        <p14:creationId xmlns:p14="http://schemas.microsoft.com/office/powerpoint/2010/main" val="198741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77AFE-D332-A625-5897-13AFB545550D}"/>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C1130CD-E3A8-67A2-6301-5840D9A949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8CD483F4-4E8C-22FA-7C2E-00190E79F7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8196" name="Slide Number Placeholder 3">
            <a:extLst>
              <a:ext uri="{FF2B5EF4-FFF2-40B4-BE49-F238E27FC236}">
                <a16:creationId xmlns:a16="http://schemas.microsoft.com/office/drawing/2014/main" id="{0C00D2E4-5C41-A8EC-BF8C-313FE6972C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6D874E9-2F47-F947-A77A-09DB8CFA1588}" type="slidenum">
              <a:rPr lang="en-GB" altLang="en-US" smtClean="0"/>
              <a:pPr fontAlgn="base">
                <a:spcBef>
                  <a:spcPct val="0"/>
                </a:spcBef>
                <a:spcAft>
                  <a:spcPct val="0"/>
                </a:spcAft>
              </a:pPr>
              <a:t>10</a:t>
            </a:fld>
            <a:endParaRPr lang="en-GB" altLang="en-US"/>
          </a:p>
        </p:txBody>
      </p:sp>
    </p:spTree>
    <p:extLst>
      <p:ext uri="{BB962C8B-B14F-4D97-AF65-F5344CB8AC3E}">
        <p14:creationId xmlns:p14="http://schemas.microsoft.com/office/powerpoint/2010/main" val="420949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70775" y="563879"/>
            <a:ext cx="4465955" cy="375919"/>
          </a:xfrm>
          <a:prstGeom prst="rect">
            <a:avLst/>
          </a:prstGeom>
        </p:spPr>
        <p:txBody>
          <a:bodyPr wrap="square" lIns="0" tIns="0" rIns="0" bIns="0">
            <a:spAutoFit/>
          </a:bodyPr>
          <a:lstStyle>
            <a:lvl1pPr>
              <a:defRPr sz="2300" b="0" i="0">
                <a:solidFill>
                  <a:srgbClr val="6C279B"/>
                </a:solidFill>
                <a:latin typeface="Arial"/>
                <a:cs typeface="Aria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GB"/>
              <a:t>3</a:t>
            </a:r>
            <a:endParaRPr dirty="0"/>
          </a:p>
        </p:txBody>
      </p:sp>
      <p:sp>
        <p:nvSpPr>
          <p:cNvPr id="5" name="Holder 5"/>
          <p:cNvSpPr>
            <a:spLocks noGrp="1"/>
          </p:cNvSpPr>
          <p:nvPr>
            <p:ph type="dt" sz="half" idx="6"/>
          </p:nvPr>
        </p:nvSpPr>
        <p:spPr/>
        <p:txBody>
          <a:bodyPr lIns="0" tIns="0" rIns="0" bIns="0"/>
          <a:lstStyle>
            <a:lvl1pPr>
              <a:defRPr sz="600" b="0" i="0">
                <a:solidFill>
                  <a:srgbClr val="5E5F5F"/>
                </a:solidFill>
                <a:latin typeface="Arial"/>
                <a:cs typeface="Arial"/>
              </a:defRPr>
            </a:lvl1pPr>
          </a:lstStyle>
          <a:p>
            <a:pPr marL="12700">
              <a:lnSpc>
                <a:spcPct val="100000"/>
              </a:lnSpc>
              <a:spcBef>
                <a:spcPts val="80"/>
              </a:spcBef>
            </a:pPr>
            <a:endParaRPr spc="-20"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 Co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054D-48A0-4D6A-83CC-52E985EB9950}"/>
              </a:ext>
            </a:extLst>
          </p:cNvPr>
          <p:cNvSpPr>
            <a:spLocks noGrp="1"/>
          </p:cNvSpPr>
          <p:nvPr>
            <p:ph type="title" hasCustomPrompt="1"/>
          </p:nvPr>
        </p:nvSpPr>
        <p:spPr/>
        <p:txBody>
          <a:bodyPr/>
          <a:lstStyle>
            <a:lvl1pPr>
              <a:defRPr b="0" i="0">
                <a:latin typeface="Montserrat" pitchFamily="2" charset="77"/>
              </a:defRPr>
            </a:lvl1pPr>
          </a:lstStyle>
          <a:p>
            <a:r>
              <a:rPr lang="en-US" dirty="0"/>
              <a:t>Slide title</a:t>
            </a:r>
          </a:p>
        </p:txBody>
      </p:sp>
      <p:sp>
        <p:nvSpPr>
          <p:cNvPr id="3" name="Content Placeholder 2">
            <a:extLst>
              <a:ext uri="{FF2B5EF4-FFF2-40B4-BE49-F238E27FC236}">
                <a16:creationId xmlns:a16="http://schemas.microsoft.com/office/drawing/2014/main" id="{E4928DA5-942B-44F4-880E-6C41AC7C7FB8}"/>
              </a:ext>
            </a:extLst>
          </p:cNvPr>
          <p:cNvSpPr>
            <a:spLocks noGrp="1"/>
          </p:cNvSpPr>
          <p:nvPr>
            <p:ph sz="half" idx="1" hasCustomPrompt="1"/>
          </p:nvPr>
        </p:nvSpPr>
        <p:spPr>
          <a:xfrm>
            <a:off x="342900" y="1197769"/>
            <a:ext cx="2705100" cy="3598071"/>
          </a:xfr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3993030-BE3C-45E0-8D25-737D06CE67C4}"/>
              </a:ext>
            </a:extLst>
          </p:cNvPr>
          <p:cNvSpPr>
            <a:spLocks noGrp="1"/>
          </p:cNvSpPr>
          <p:nvPr>
            <p:ph sz="half" idx="2" hasCustomPrompt="1"/>
          </p:nvPr>
        </p:nvSpPr>
        <p:spPr>
          <a:xfrm>
            <a:off x="3219450" y="1197769"/>
            <a:ext cx="2705100" cy="3605213"/>
          </a:xfr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36">
            <a:extLst>
              <a:ext uri="{FF2B5EF4-FFF2-40B4-BE49-F238E27FC236}">
                <a16:creationId xmlns:a16="http://schemas.microsoft.com/office/drawing/2014/main" id="{F3652C49-0654-4680-A897-FCD25A2205FF}"/>
              </a:ext>
            </a:extLst>
          </p:cNvPr>
          <p:cNvSpPr>
            <a:spLocks noGrp="1"/>
          </p:cNvSpPr>
          <p:nvPr>
            <p:ph sz="quarter" idx="13" hasCustomPrompt="1"/>
          </p:nvPr>
        </p:nvSpPr>
        <p:spPr>
          <a:xfrm>
            <a:off x="6096000" y="1197769"/>
            <a:ext cx="2705100" cy="3605213"/>
          </a:xfr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092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 Co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30818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0CDC9-9070-96EA-76F0-4ABF5EA61C7F}"/>
              </a:ext>
            </a:extLst>
          </p:cNvPr>
          <p:cNvSpPr>
            <a:spLocks noGrp="1"/>
          </p:cNvSpPr>
          <p:nvPr>
            <p:ph type="title"/>
          </p:nvPr>
        </p:nvSpPr>
        <p:spPr>
          <a:xfrm>
            <a:off x="629841" y="273844"/>
            <a:ext cx="7886700" cy="994172"/>
          </a:xfrm>
        </p:spPr>
        <p:txBody>
          <a:bodyPr/>
          <a:lstStyle>
            <a:lvl1pPr>
              <a:defRPr b="0" i="0">
                <a:latin typeface="Montserrat"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EF0438FA-CC5F-5DB5-C46D-D32FB71CFF11}"/>
              </a:ext>
            </a:extLst>
          </p:cNvPr>
          <p:cNvSpPr>
            <a:spLocks noGrp="1"/>
          </p:cNvSpPr>
          <p:nvPr>
            <p:ph type="body" idx="1"/>
          </p:nvPr>
        </p:nvSpPr>
        <p:spPr>
          <a:xfrm>
            <a:off x="629842" y="1260872"/>
            <a:ext cx="3868340" cy="617934"/>
          </a:xfrm>
        </p:spPr>
        <p:txBody>
          <a:bodyPr anchor="b"/>
          <a:lstStyle>
            <a:lvl1pPr marL="0" indent="0">
              <a:buNone/>
              <a:defRPr sz="1800" b="0" i="0">
                <a:latin typeface="Montserrat"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9AE2CD-346B-990F-4700-604A670D8A67}"/>
              </a:ext>
            </a:extLst>
          </p:cNvPr>
          <p:cNvSpPr>
            <a:spLocks noGrp="1"/>
          </p:cNvSpPr>
          <p:nvPr>
            <p:ph sz="half" idx="2"/>
          </p:nvPr>
        </p:nvSpPr>
        <p:spPr>
          <a:xfrm>
            <a:off x="629842" y="1878806"/>
            <a:ext cx="3868340" cy="2763441"/>
          </a:xfr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47ED4AD-5BA4-504A-F02A-CB968BEFDFCD}"/>
              </a:ext>
            </a:extLst>
          </p:cNvPr>
          <p:cNvSpPr>
            <a:spLocks noGrp="1"/>
          </p:cNvSpPr>
          <p:nvPr>
            <p:ph type="body" sz="quarter" idx="3"/>
          </p:nvPr>
        </p:nvSpPr>
        <p:spPr>
          <a:xfrm>
            <a:off x="4629150" y="1260872"/>
            <a:ext cx="3887391" cy="617934"/>
          </a:xfrm>
        </p:spPr>
        <p:txBody>
          <a:bodyPr anchor="b"/>
          <a:lstStyle>
            <a:lvl1pPr marL="0" indent="0">
              <a:buNone/>
              <a:defRPr sz="1800" b="0" i="0">
                <a:latin typeface="Montserrat"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C814E44-7B7A-E6B1-BE02-AE62D2FDD4DF}"/>
              </a:ext>
            </a:extLst>
          </p:cNvPr>
          <p:cNvSpPr>
            <a:spLocks noGrp="1"/>
          </p:cNvSpPr>
          <p:nvPr>
            <p:ph sz="quarter" idx="4"/>
          </p:nvPr>
        </p:nvSpPr>
        <p:spPr>
          <a:xfrm>
            <a:off x="4629150" y="1878806"/>
            <a:ext cx="3887391" cy="2763441"/>
          </a:xfr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F552A2B-89B7-4F3C-4750-37DF13D1FF8D}"/>
              </a:ext>
            </a:extLst>
          </p:cNvPr>
          <p:cNvSpPr>
            <a:spLocks noGrp="1"/>
          </p:cNvSpPr>
          <p:nvPr>
            <p:ph type="dt" sz="half" idx="10"/>
          </p:nvPr>
        </p:nvSpPr>
        <p:spPr/>
        <p:txBody>
          <a:bodyPr/>
          <a:lstStyle>
            <a:lvl1pPr>
              <a:defRPr b="0" i="0">
                <a:latin typeface="Montserrat" pitchFamily="2" charset="77"/>
              </a:defRPr>
            </a:lvl1pPr>
          </a:lstStyle>
          <a:p>
            <a:endParaRPr lang="en-US" dirty="0"/>
          </a:p>
        </p:txBody>
      </p:sp>
      <p:sp>
        <p:nvSpPr>
          <p:cNvPr id="8" name="Footer Placeholder 7">
            <a:extLst>
              <a:ext uri="{FF2B5EF4-FFF2-40B4-BE49-F238E27FC236}">
                <a16:creationId xmlns:a16="http://schemas.microsoft.com/office/drawing/2014/main" id="{A47BC462-1F27-B60C-AE88-FE4EF2B46EBD}"/>
              </a:ext>
            </a:extLst>
          </p:cNvPr>
          <p:cNvSpPr>
            <a:spLocks noGrp="1"/>
          </p:cNvSpPr>
          <p:nvPr>
            <p:ph type="ftr" sz="quarter" idx="11"/>
          </p:nvPr>
        </p:nvSpPr>
        <p:spPr/>
        <p:txBody>
          <a:bodyPr/>
          <a:lstStyle>
            <a:lvl1pPr>
              <a:defRPr b="0" i="0">
                <a:latin typeface="Montserrat" pitchFamily="2" charset="77"/>
              </a:defRPr>
            </a:lvl1pPr>
          </a:lstStyle>
          <a:p>
            <a:r>
              <a:rPr lang="en-US"/>
              <a:t>3</a:t>
            </a:r>
            <a:endParaRPr lang="en-US" dirty="0"/>
          </a:p>
        </p:txBody>
      </p:sp>
      <p:sp>
        <p:nvSpPr>
          <p:cNvPr id="9" name="Slide Number Placeholder 8">
            <a:extLst>
              <a:ext uri="{FF2B5EF4-FFF2-40B4-BE49-F238E27FC236}">
                <a16:creationId xmlns:a16="http://schemas.microsoft.com/office/drawing/2014/main" id="{A348573A-7BB4-7C25-ADCD-586B27E333B9}"/>
              </a:ext>
            </a:extLst>
          </p:cNvPr>
          <p:cNvSpPr>
            <a:spLocks noGrp="1"/>
          </p:cNvSpPr>
          <p:nvPr>
            <p:ph type="sldNum" sz="quarter" idx="12"/>
          </p:nvPr>
        </p:nvSpPr>
        <p:spPr/>
        <p:txBody>
          <a:bodyPr/>
          <a:lstStyle>
            <a:lvl1pPr>
              <a:defRPr b="0" i="0"/>
            </a:lvl1pPr>
          </a:lstStyle>
          <a:p>
            <a:fld id="{2CCA56B4-C80B-4DCF-AA58-BE1E2AA46171}" type="slidenum">
              <a:rPr lang="en-US" smtClean="0"/>
              <a:pPr/>
              <a:t>‹#›</a:t>
            </a:fld>
            <a:endParaRPr lang="en-US" dirty="0"/>
          </a:p>
        </p:txBody>
      </p:sp>
    </p:spTree>
    <p:extLst>
      <p:ext uri="{BB962C8B-B14F-4D97-AF65-F5344CB8AC3E}">
        <p14:creationId xmlns:p14="http://schemas.microsoft.com/office/powerpoint/2010/main" val="4081563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 Co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054D-48A0-4D6A-83CC-52E985EB9950}"/>
              </a:ext>
            </a:extLst>
          </p:cNvPr>
          <p:cNvSpPr>
            <a:spLocks noGrp="1"/>
          </p:cNvSpPr>
          <p:nvPr>
            <p:ph type="title" hasCustomPrompt="1"/>
          </p:nvPr>
        </p:nvSpPr>
        <p:spPr/>
        <p:txBody>
          <a:bodyPr/>
          <a:lstStyle>
            <a:lvl1pPr>
              <a:defRPr b="0" i="0">
                <a:latin typeface="Montserrat" pitchFamily="2" charset="77"/>
              </a:defRPr>
            </a:lvl1pPr>
          </a:lstStyle>
          <a:p>
            <a:r>
              <a:rPr lang="en-US" dirty="0"/>
              <a:t>Slide title</a:t>
            </a:r>
          </a:p>
        </p:txBody>
      </p:sp>
      <p:sp>
        <p:nvSpPr>
          <p:cNvPr id="3" name="Content Placeholder 2">
            <a:extLst>
              <a:ext uri="{FF2B5EF4-FFF2-40B4-BE49-F238E27FC236}">
                <a16:creationId xmlns:a16="http://schemas.microsoft.com/office/drawing/2014/main" id="{E4928DA5-942B-44F4-880E-6C41AC7C7FB8}"/>
              </a:ext>
            </a:extLst>
          </p:cNvPr>
          <p:cNvSpPr>
            <a:spLocks noGrp="1"/>
          </p:cNvSpPr>
          <p:nvPr>
            <p:ph sz="half" idx="1" hasCustomPrompt="1"/>
          </p:nvPr>
        </p:nvSpPr>
        <p:spPr>
          <a:xfrm>
            <a:off x="342900" y="1197769"/>
            <a:ext cx="4143375" cy="3598071"/>
          </a:xfr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3993030-BE3C-45E0-8D25-737D06CE67C4}"/>
              </a:ext>
            </a:extLst>
          </p:cNvPr>
          <p:cNvSpPr>
            <a:spLocks noGrp="1"/>
          </p:cNvSpPr>
          <p:nvPr>
            <p:ph sz="half" idx="2" hasCustomPrompt="1"/>
          </p:nvPr>
        </p:nvSpPr>
        <p:spPr>
          <a:xfrm>
            <a:off x="4657725" y="1197769"/>
            <a:ext cx="4143375" cy="3605213"/>
          </a:xfr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83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3 Co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054D-48A0-4D6A-83CC-52E985EB9950}"/>
              </a:ext>
            </a:extLst>
          </p:cNvPr>
          <p:cNvSpPr>
            <a:spLocks noGrp="1"/>
          </p:cNvSpPr>
          <p:nvPr>
            <p:ph type="title" hasCustomPrompt="1"/>
          </p:nvPr>
        </p:nvSpPr>
        <p:spPr/>
        <p:txBody>
          <a:bodyPr/>
          <a:lstStyle>
            <a:lvl1pPr>
              <a:defRPr b="0" i="0">
                <a:latin typeface="Montserrat" pitchFamily="2" charset="77"/>
              </a:defRPr>
            </a:lvl1pPr>
          </a:lstStyle>
          <a:p>
            <a:r>
              <a:rPr lang="en-US" dirty="0"/>
              <a:t>Slide title</a:t>
            </a:r>
          </a:p>
        </p:txBody>
      </p:sp>
      <p:sp>
        <p:nvSpPr>
          <p:cNvPr id="3" name="Content Placeholder 2">
            <a:extLst>
              <a:ext uri="{FF2B5EF4-FFF2-40B4-BE49-F238E27FC236}">
                <a16:creationId xmlns:a16="http://schemas.microsoft.com/office/drawing/2014/main" id="{E4928DA5-942B-44F4-880E-6C41AC7C7FB8}"/>
              </a:ext>
            </a:extLst>
          </p:cNvPr>
          <p:cNvSpPr>
            <a:spLocks noGrp="1"/>
          </p:cNvSpPr>
          <p:nvPr>
            <p:ph sz="half" idx="1" hasCustomPrompt="1"/>
          </p:nvPr>
        </p:nvSpPr>
        <p:spPr>
          <a:xfrm>
            <a:off x="342900" y="1197769"/>
            <a:ext cx="2705100" cy="3598071"/>
          </a:xfr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3993030-BE3C-45E0-8D25-737D06CE67C4}"/>
              </a:ext>
            </a:extLst>
          </p:cNvPr>
          <p:cNvSpPr>
            <a:spLocks noGrp="1"/>
          </p:cNvSpPr>
          <p:nvPr>
            <p:ph sz="half" idx="2" hasCustomPrompt="1"/>
          </p:nvPr>
        </p:nvSpPr>
        <p:spPr>
          <a:xfrm>
            <a:off x="3219450" y="1197769"/>
            <a:ext cx="2705100" cy="3605213"/>
          </a:xfr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36">
            <a:extLst>
              <a:ext uri="{FF2B5EF4-FFF2-40B4-BE49-F238E27FC236}">
                <a16:creationId xmlns:a16="http://schemas.microsoft.com/office/drawing/2014/main" id="{F3652C49-0654-4680-A897-FCD25A2205FF}"/>
              </a:ext>
            </a:extLst>
          </p:cNvPr>
          <p:cNvSpPr>
            <a:spLocks noGrp="1"/>
          </p:cNvSpPr>
          <p:nvPr>
            <p:ph sz="quarter" idx="13" hasCustomPrompt="1"/>
          </p:nvPr>
        </p:nvSpPr>
        <p:spPr>
          <a:xfrm>
            <a:off x="6096000" y="1197769"/>
            <a:ext cx="2705100" cy="3605213"/>
          </a:xfr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4335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121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ivider Slid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BB56-81BB-4F22-946B-6F899F10546D}"/>
              </a:ext>
            </a:extLst>
          </p:cNvPr>
          <p:cNvSpPr>
            <a:spLocks noGrp="1"/>
          </p:cNvSpPr>
          <p:nvPr>
            <p:ph type="ctrTitle"/>
          </p:nvPr>
        </p:nvSpPr>
        <p:spPr>
          <a:xfrm>
            <a:off x="342900" y="342900"/>
            <a:ext cx="8458200" cy="4457700"/>
          </a:xfrm>
        </p:spPr>
        <p:txBody>
          <a:bodyPr anchor="ctr" anchorCtr="0">
            <a:noAutofit/>
          </a:bodyPr>
          <a:lstStyle>
            <a:lvl1pPr algn="l">
              <a:lnSpc>
                <a:spcPct val="80000"/>
              </a:lnSpc>
              <a:defRPr sz="3600" b="0" i="0" spc="-75" baseline="0">
                <a:solidFill>
                  <a:schemeClr val="accent3">
                    <a:lumMod val="75000"/>
                  </a:schemeClr>
                </a:solidFill>
                <a:latin typeface="Montserrat" pitchFamily="2" charset="77"/>
              </a:defRPr>
            </a:lvl1pPr>
          </a:lstStyle>
          <a:p>
            <a:endParaRPr lang="en-US" dirty="0"/>
          </a:p>
        </p:txBody>
      </p:sp>
    </p:spTree>
    <p:extLst>
      <p:ext uri="{BB962C8B-B14F-4D97-AF65-F5344CB8AC3E}">
        <p14:creationId xmlns:p14="http://schemas.microsoft.com/office/powerpoint/2010/main" val="1473495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3</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306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00" b="0" i="0">
                <a:solidFill>
                  <a:srgbClr val="6C279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GB"/>
              <a:t>3</a:t>
            </a:r>
            <a:endParaRPr dirty="0"/>
          </a:p>
        </p:txBody>
      </p:sp>
      <p:sp>
        <p:nvSpPr>
          <p:cNvPr id="5" name="Holder 5"/>
          <p:cNvSpPr>
            <a:spLocks noGrp="1"/>
          </p:cNvSpPr>
          <p:nvPr>
            <p:ph type="dt" sz="half" idx="6"/>
          </p:nvPr>
        </p:nvSpPr>
        <p:spPr/>
        <p:txBody>
          <a:bodyPr lIns="0" tIns="0" rIns="0" bIns="0"/>
          <a:lstStyle>
            <a:lvl1pPr>
              <a:defRPr sz="600" b="0" i="0">
                <a:solidFill>
                  <a:srgbClr val="5E5F5F"/>
                </a:solidFill>
                <a:latin typeface="Arial"/>
                <a:cs typeface="Arial"/>
              </a:defRPr>
            </a:lvl1pPr>
          </a:lstStyle>
          <a:p>
            <a:pPr marL="12700">
              <a:lnSpc>
                <a:spcPct val="100000"/>
              </a:lnSpc>
              <a:spcBef>
                <a:spcPts val="80"/>
              </a:spcBef>
            </a:pPr>
            <a:endParaRPr spc="-20"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00" b="0" i="0">
                <a:solidFill>
                  <a:srgbClr val="6C279B"/>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GB"/>
              <a:t>3</a:t>
            </a:r>
            <a:endParaRPr dirty="0"/>
          </a:p>
        </p:txBody>
      </p:sp>
      <p:sp>
        <p:nvSpPr>
          <p:cNvPr id="6" name="Holder 6"/>
          <p:cNvSpPr>
            <a:spLocks noGrp="1"/>
          </p:cNvSpPr>
          <p:nvPr>
            <p:ph type="dt" sz="half" idx="6"/>
          </p:nvPr>
        </p:nvSpPr>
        <p:spPr/>
        <p:txBody>
          <a:bodyPr lIns="0" tIns="0" rIns="0" bIns="0"/>
          <a:lstStyle>
            <a:lvl1pPr>
              <a:defRPr sz="600" b="0" i="0">
                <a:solidFill>
                  <a:srgbClr val="5E5F5F"/>
                </a:solidFill>
                <a:latin typeface="Arial"/>
                <a:cs typeface="Arial"/>
              </a:defRPr>
            </a:lvl1pPr>
          </a:lstStyle>
          <a:p>
            <a:pPr marL="12700">
              <a:lnSpc>
                <a:spcPct val="100000"/>
              </a:lnSpc>
              <a:spcBef>
                <a:spcPts val="80"/>
              </a:spcBef>
            </a:pPr>
            <a:endParaRPr spc="-20"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00" b="0" i="0">
                <a:solidFill>
                  <a:srgbClr val="6C279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GB"/>
              <a:t>3</a:t>
            </a:r>
            <a:endParaRPr dirty="0"/>
          </a:p>
        </p:txBody>
      </p:sp>
      <p:sp>
        <p:nvSpPr>
          <p:cNvPr id="4" name="Holder 4"/>
          <p:cNvSpPr>
            <a:spLocks noGrp="1"/>
          </p:cNvSpPr>
          <p:nvPr>
            <p:ph type="dt" sz="half" idx="6"/>
          </p:nvPr>
        </p:nvSpPr>
        <p:spPr/>
        <p:txBody>
          <a:bodyPr lIns="0" tIns="0" rIns="0" bIns="0"/>
          <a:lstStyle>
            <a:lvl1pPr>
              <a:defRPr sz="600" b="0" i="0">
                <a:solidFill>
                  <a:srgbClr val="5E5F5F"/>
                </a:solidFill>
                <a:latin typeface="Arial"/>
                <a:cs typeface="Arial"/>
              </a:defRPr>
            </a:lvl1pPr>
          </a:lstStyle>
          <a:p>
            <a:pPr marL="12700">
              <a:lnSpc>
                <a:spcPct val="100000"/>
              </a:lnSpc>
              <a:spcBef>
                <a:spcPts val="80"/>
              </a:spcBef>
            </a:pPr>
            <a:endParaRPr spc="-20" dirty="0"/>
          </a:p>
        </p:txBody>
      </p:sp>
      <p:sp>
        <p:nvSpPr>
          <p:cNvPr id="5" name="Holder 5"/>
          <p:cNvSpPr>
            <a:spLocks noGrp="1"/>
          </p:cNvSpPr>
          <p:nvPr>
            <p:ph type="sldNum" sz="quarter" idx="7"/>
          </p:nvPr>
        </p:nvSpPr>
        <p:spPr>
          <a:xfrm>
            <a:off x="121067" y="4783455"/>
            <a:ext cx="2103120" cy="276999"/>
          </a:xfrm>
        </p:spPr>
        <p:txBody>
          <a:bodyPr lIns="0" tIns="0" rIns="0" bIns="0"/>
          <a:lstStyle>
            <a:lvl1pPr algn="l">
              <a:defRPr>
                <a:solidFill>
                  <a:schemeClr val="tx1">
                    <a:tint val="75000"/>
                  </a:schemeClr>
                </a:solidFill>
              </a:defRPr>
            </a:lvl1pPr>
          </a:lstStyle>
          <a:p>
            <a:fld id="{B6F15528-21DE-4FAA-801E-634DDDAF4B2B}"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GB"/>
              <a:t>3</a:t>
            </a:r>
            <a:endParaRPr dirty="0"/>
          </a:p>
        </p:txBody>
      </p:sp>
      <p:sp>
        <p:nvSpPr>
          <p:cNvPr id="3" name="Holder 3"/>
          <p:cNvSpPr>
            <a:spLocks noGrp="1"/>
          </p:cNvSpPr>
          <p:nvPr>
            <p:ph type="dt" sz="half" idx="6"/>
          </p:nvPr>
        </p:nvSpPr>
        <p:spPr/>
        <p:txBody>
          <a:bodyPr lIns="0" tIns="0" rIns="0" bIns="0"/>
          <a:lstStyle>
            <a:lvl1pPr>
              <a:defRPr sz="600" b="0" i="0">
                <a:solidFill>
                  <a:srgbClr val="5E5F5F"/>
                </a:solidFill>
                <a:latin typeface="Arial"/>
                <a:cs typeface="Arial"/>
              </a:defRPr>
            </a:lvl1pPr>
          </a:lstStyle>
          <a:p>
            <a:pPr marL="12700">
              <a:lnSpc>
                <a:spcPct val="100000"/>
              </a:lnSpc>
              <a:spcBef>
                <a:spcPts val="80"/>
              </a:spcBef>
            </a:pPr>
            <a:endParaRPr spc="-20" dirty="0"/>
          </a:p>
        </p:txBody>
      </p:sp>
      <p:sp>
        <p:nvSpPr>
          <p:cNvPr id="4" name="Holder 4"/>
          <p:cNvSpPr>
            <a:spLocks noGrp="1"/>
          </p:cNvSpPr>
          <p:nvPr>
            <p:ph type="sldNum" sz="quarter" idx="7"/>
          </p:nvPr>
        </p:nvSpPr>
        <p:spPr>
          <a:xfrm>
            <a:off x="74141" y="4866501"/>
            <a:ext cx="2103120" cy="276999"/>
          </a:xfrm>
        </p:spPr>
        <p:txBody>
          <a:bodyPr lIns="0" tIns="0" rIns="0" bIns="0"/>
          <a:lstStyle>
            <a:lvl1pPr algn="l">
              <a:defRPr>
                <a:solidFill>
                  <a:schemeClr val="tx1">
                    <a:tint val="75000"/>
                  </a:schemeClr>
                </a:solidFill>
              </a:defRPr>
            </a:lvl1pPr>
          </a:lstStyle>
          <a:p>
            <a:fld id="{B6F15528-21DE-4FAA-801E-634DDDAF4B2B}"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273C88AC-D586-1A45-090D-E6FEC6782769}"/>
              </a:ext>
            </a:extLst>
          </p:cNvPr>
          <p:cNvSpPr>
            <a:spLocks noGrp="1"/>
          </p:cNvSpPr>
          <p:nvPr>
            <p:ph type="sldNum" sz="quarter" idx="7"/>
          </p:nvPr>
        </p:nvSpPr>
        <p:spPr>
          <a:xfrm>
            <a:off x="74141" y="4866501"/>
            <a:ext cx="2103120" cy="276999"/>
          </a:xfrm>
        </p:spPr>
        <p:txBody>
          <a:bodyPr lIns="0" tIns="0" rIns="0" bIns="0"/>
          <a:lstStyle>
            <a:lvl1pPr algn="l">
              <a:defRPr>
                <a:solidFill>
                  <a:schemeClr val="tx1">
                    <a:tint val="75000"/>
                  </a:schemeClr>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86942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0"/>
        <p:cNvGrpSpPr/>
        <p:nvPr/>
      </p:nvGrpSpPr>
      <p:grpSpPr>
        <a:xfrm>
          <a:off x="0" y="0"/>
          <a:ext cx="0" cy="0"/>
          <a:chOff x="0" y="0"/>
          <a:chExt cx="0" cy="0"/>
        </a:xfrm>
      </p:grpSpPr>
      <p:sp>
        <p:nvSpPr>
          <p:cNvPr id="11" name="Google Shape;11;p18"/>
          <p:cNvSpPr/>
          <p:nvPr/>
        </p:nvSpPr>
        <p:spPr>
          <a:xfrm>
            <a:off x="-4176" y="1800576"/>
            <a:ext cx="9152354" cy="3406387"/>
          </a:xfrm>
          <a:prstGeom prst="rect">
            <a:avLst/>
          </a:prstGeom>
          <a:solidFill>
            <a:srgbClr val="F4F5F0"/>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600"/>
              <a:buFont typeface="Arial"/>
              <a:buNone/>
            </a:pPr>
            <a:endParaRPr sz="450" b="0" i="0" u="none" strike="noStrike" cap="none" dirty="0">
              <a:solidFill>
                <a:srgbClr val="000000"/>
              </a:solidFill>
              <a:latin typeface="Montserrat" pitchFamily="2" charset="77"/>
              <a:ea typeface="Arial"/>
              <a:cs typeface="Arial"/>
              <a:sym typeface="Arial"/>
            </a:endParaRPr>
          </a:p>
        </p:txBody>
      </p:sp>
      <p:sp>
        <p:nvSpPr>
          <p:cNvPr id="12" name="Google Shape;12;p18"/>
          <p:cNvSpPr txBox="1">
            <a:spLocks noGrp="1"/>
          </p:cNvSpPr>
          <p:nvPr>
            <p:ph type="title"/>
          </p:nvPr>
        </p:nvSpPr>
        <p:spPr>
          <a:xfrm>
            <a:off x="342900" y="1910230"/>
            <a:ext cx="5753100" cy="573414"/>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5E5F5F"/>
              </a:buClr>
              <a:buSzPts val="4800"/>
              <a:buFont typeface="Arial"/>
              <a:buNone/>
              <a:defRPr sz="3600" b="0" i="0">
                <a:latin typeface="Montserrat" pitchFamily="2" charset="77"/>
              </a:defRPr>
            </a:lvl1pPr>
            <a:lvl2pPr lvl="1" algn="l">
              <a:lnSpc>
                <a:spcPct val="100000"/>
              </a:lnSpc>
              <a:spcBef>
                <a:spcPts val="0"/>
              </a:spcBef>
              <a:spcAft>
                <a:spcPts val="0"/>
              </a:spcAft>
              <a:buClr>
                <a:srgbClr val="5E5F5F"/>
              </a:buClr>
              <a:buSzPts val="1800"/>
              <a:buNone/>
              <a:defRPr/>
            </a:lvl2pPr>
            <a:lvl3pPr lvl="2" algn="l">
              <a:lnSpc>
                <a:spcPct val="100000"/>
              </a:lnSpc>
              <a:spcBef>
                <a:spcPts val="0"/>
              </a:spcBef>
              <a:spcAft>
                <a:spcPts val="0"/>
              </a:spcAft>
              <a:buClr>
                <a:srgbClr val="5E5F5F"/>
              </a:buClr>
              <a:buSzPts val="1800"/>
              <a:buNone/>
              <a:defRPr/>
            </a:lvl3pPr>
            <a:lvl4pPr lvl="3" algn="l">
              <a:lnSpc>
                <a:spcPct val="100000"/>
              </a:lnSpc>
              <a:spcBef>
                <a:spcPts val="0"/>
              </a:spcBef>
              <a:spcAft>
                <a:spcPts val="0"/>
              </a:spcAft>
              <a:buClr>
                <a:srgbClr val="5E5F5F"/>
              </a:buClr>
              <a:buSzPts val="1800"/>
              <a:buNone/>
              <a:defRPr/>
            </a:lvl4pPr>
            <a:lvl5pPr lvl="4" algn="l">
              <a:lnSpc>
                <a:spcPct val="100000"/>
              </a:lnSpc>
              <a:spcBef>
                <a:spcPts val="0"/>
              </a:spcBef>
              <a:spcAft>
                <a:spcPts val="0"/>
              </a:spcAft>
              <a:buClr>
                <a:srgbClr val="5E5F5F"/>
              </a:buClr>
              <a:buSzPts val="1800"/>
              <a:buNone/>
              <a:defRPr/>
            </a:lvl5pPr>
            <a:lvl6pPr lvl="5" algn="l">
              <a:lnSpc>
                <a:spcPct val="100000"/>
              </a:lnSpc>
              <a:spcBef>
                <a:spcPts val="0"/>
              </a:spcBef>
              <a:spcAft>
                <a:spcPts val="0"/>
              </a:spcAft>
              <a:buClr>
                <a:srgbClr val="5E5F5F"/>
              </a:buClr>
              <a:buSzPts val="1800"/>
              <a:buNone/>
              <a:defRPr/>
            </a:lvl6pPr>
            <a:lvl7pPr lvl="6" algn="l">
              <a:lnSpc>
                <a:spcPct val="100000"/>
              </a:lnSpc>
              <a:spcBef>
                <a:spcPts val="0"/>
              </a:spcBef>
              <a:spcAft>
                <a:spcPts val="0"/>
              </a:spcAft>
              <a:buClr>
                <a:srgbClr val="5E5F5F"/>
              </a:buClr>
              <a:buSzPts val="1800"/>
              <a:buNone/>
              <a:defRPr/>
            </a:lvl7pPr>
            <a:lvl8pPr lvl="7" algn="l">
              <a:lnSpc>
                <a:spcPct val="100000"/>
              </a:lnSpc>
              <a:spcBef>
                <a:spcPts val="0"/>
              </a:spcBef>
              <a:spcAft>
                <a:spcPts val="0"/>
              </a:spcAft>
              <a:buClr>
                <a:srgbClr val="5E5F5F"/>
              </a:buClr>
              <a:buSzPts val="1800"/>
              <a:buNone/>
              <a:defRPr/>
            </a:lvl8pPr>
            <a:lvl9pPr lvl="8" algn="l">
              <a:lnSpc>
                <a:spcPct val="100000"/>
              </a:lnSpc>
              <a:spcBef>
                <a:spcPts val="0"/>
              </a:spcBef>
              <a:spcAft>
                <a:spcPts val="0"/>
              </a:spcAft>
              <a:buClr>
                <a:srgbClr val="5E5F5F"/>
              </a:buClr>
              <a:buSzPts val="1800"/>
              <a:buNone/>
              <a:defRPr/>
            </a:lvl9pPr>
          </a:lstStyle>
          <a:p>
            <a:endParaRPr dirty="0"/>
          </a:p>
        </p:txBody>
      </p:sp>
      <p:sp>
        <p:nvSpPr>
          <p:cNvPr id="13" name="Google Shape;13;p18"/>
          <p:cNvSpPr txBox="1">
            <a:spLocks noGrp="1"/>
          </p:cNvSpPr>
          <p:nvPr>
            <p:ph type="body" idx="1"/>
          </p:nvPr>
        </p:nvSpPr>
        <p:spPr>
          <a:xfrm>
            <a:off x="342900" y="2657476"/>
            <a:ext cx="5753100" cy="2140745"/>
          </a:xfrm>
          <a:prstGeom prst="rect">
            <a:avLst/>
          </a:prstGeom>
          <a:noFill/>
          <a:ln>
            <a:noFill/>
          </a:ln>
        </p:spPr>
        <p:txBody>
          <a:bodyPr spcFirstLastPara="1" wrap="square" lIns="0" tIns="0" rIns="0" bIns="0" anchor="t" anchorCtr="0">
            <a:normAutofit/>
          </a:bodyPr>
          <a:lstStyle>
            <a:lvl1pPr marL="342900" lvl="0" indent="-171450" algn="l">
              <a:lnSpc>
                <a:spcPct val="90000"/>
              </a:lnSpc>
              <a:spcBef>
                <a:spcPts val="375"/>
              </a:spcBef>
              <a:spcAft>
                <a:spcPts val="0"/>
              </a:spcAft>
              <a:buClr>
                <a:schemeClr val="accent4"/>
              </a:buClr>
              <a:buSzPts val="2400"/>
              <a:buFont typeface="Arial"/>
              <a:buNone/>
              <a:defRPr sz="1800" b="0" i="0">
                <a:solidFill>
                  <a:schemeClr val="accent4"/>
                </a:solidFill>
                <a:latin typeface="Montserrat" pitchFamily="2" charset="77"/>
              </a:defRPr>
            </a:lvl1pPr>
            <a:lvl2pPr marL="685800" lvl="1" indent="-171450" algn="l">
              <a:lnSpc>
                <a:spcPct val="90000"/>
              </a:lnSpc>
              <a:spcBef>
                <a:spcPts val="375"/>
              </a:spcBef>
              <a:spcAft>
                <a:spcPts val="0"/>
              </a:spcAft>
              <a:buClr>
                <a:schemeClr val="accent4"/>
              </a:buClr>
              <a:buSzPts val="2400"/>
              <a:buFont typeface="Arial"/>
              <a:buNone/>
              <a:defRPr sz="1800">
                <a:solidFill>
                  <a:schemeClr val="accent4"/>
                </a:solidFill>
              </a:defRPr>
            </a:lvl2pPr>
            <a:lvl3pPr marL="1028700" lvl="2" indent="-171450" algn="l">
              <a:lnSpc>
                <a:spcPct val="90000"/>
              </a:lnSpc>
              <a:spcBef>
                <a:spcPts val="375"/>
              </a:spcBef>
              <a:spcAft>
                <a:spcPts val="0"/>
              </a:spcAft>
              <a:buClr>
                <a:schemeClr val="accent4"/>
              </a:buClr>
              <a:buSzPts val="2400"/>
              <a:buFont typeface="Arial"/>
              <a:buNone/>
              <a:defRPr sz="1800">
                <a:solidFill>
                  <a:schemeClr val="accent4"/>
                </a:solidFill>
              </a:defRPr>
            </a:lvl3pPr>
            <a:lvl4pPr marL="1371600" lvl="3" indent="-171450" algn="l">
              <a:lnSpc>
                <a:spcPct val="90000"/>
              </a:lnSpc>
              <a:spcBef>
                <a:spcPts val="375"/>
              </a:spcBef>
              <a:spcAft>
                <a:spcPts val="0"/>
              </a:spcAft>
              <a:buClr>
                <a:schemeClr val="accent4"/>
              </a:buClr>
              <a:buSzPts val="2400"/>
              <a:buFont typeface="Arial"/>
              <a:buNone/>
              <a:defRPr sz="1800">
                <a:solidFill>
                  <a:schemeClr val="accent4"/>
                </a:solidFill>
              </a:defRPr>
            </a:lvl4pPr>
            <a:lvl5pPr marL="1714500" lvl="4" indent="-171450" algn="l">
              <a:lnSpc>
                <a:spcPct val="90000"/>
              </a:lnSpc>
              <a:spcBef>
                <a:spcPts val="375"/>
              </a:spcBef>
              <a:spcAft>
                <a:spcPts val="0"/>
              </a:spcAft>
              <a:buClr>
                <a:schemeClr val="accent4"/>
              </a:buClr>
              <a:buSzPts val="2400"/>
              <a:buFont typeface="Arial"/>
              <a:buNone/>
              <a:defRPr sz="1800">
                <a:solidFill>
                  <a:schemeClr val="accent4"/>
                </a:solidFill>
              </a:defRPr>
            </a:lvl5pPr>
            <a:lvl6pPr marL="2057400" lvl="5" indent="-257175" algn="l">
              <a:lnSpc>
                <a:spcPct val="90000"/>
              </a:lnSpc>
              <a:spcBef>
                <a:spcPts val="375"/>
              </a:spcBef>
              <a:spcAft>
                <a:spcPts val="0"/>
              </a:spcAft>
              <a:buSzPts val="1800"/>
              <a:buChar char="•"/>
              <a:defRPr/>
            </a:lvl6pPr>
            <a:lvl7pPr marL="2400300" lvl="6" indent="-257175" algn="l">
              <a:lnSpc>
                <a:spcPct val="90000"/>
              </a:lnSpc>
              <a:spcBef>
                <a:spcPts val="375"/>
              </a:spcBef>
              <a:spcAft>
                <a:spcPts val="0"/>
              </a:spcAft>
              <a:buSzPts val="1800"/>
              <a:buChar char="•"/>
              <a:defRPr/>
            </a:lvl7pPr>
            <a:lvl8pPr marL="2743200" lvl="7" indent="-257175" algn="l">
              <a:lnSpc>
                <a:spcPct val="90000"/>
              </a:lnSpc>
              <a:spcBef>
                <a:spcPts val="375"/>
              </a:spcBef>
              <a:spcAft>
                <a:spcPts val="0"/>
              </a:spcAft>
              <a:buSzPts val="1800"/>
              <a:buChar char="•"/>
              <a:defRPr/>
            </a:lvl8pPr>
            <a:lvl9pPr marL="3086100" lvl="8" indent="-257175" algn="l">
              <a:lnSpc>
                <a:spcPct val="90000"/>
              </a:lnSpc>
              <a:spcBef>
                <a:spcPts val="375"/>
              </a:spcBef>
              <a:spcAft>
                <a:spcPts val="0"/>
              </a:spcAft>
              <a:buSzPts val="1800"/>
              <a:buChar char="•"/>
              <a:defRPr/>
            </a:lvl9pPr>
          </a:lstStyle>
          <a:p>
            <a:endParaRPr dirty="0"/>
          </a:p>
        </p:txBody>
      </p:sp>
      <p:sp>
        <p:nvSpPr>
          <p:cNvPr id="14" name="Google Shape;14;p18"/>
          <p:cNvSpPr txBox="1">
            <a:spLocks noGrp="1"/>
          </p:cNvSpPr>
          <p:nvPr>
            <p:ph type="sldNum" idx="12"/>
          </p:nvPr>
        </p:nvSpPr>
        <p:spPr>
          <a:xfrm>
            <a:off x="6347991" y="4513394"/>
            <a:ext cx="205211" cy="507740"/>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000000"/>
              </a:buClr>
              <a:buSzPts val="1200"/>
              <a:buFont typeface="Arial"/>
              <a:buNone/>
              <a:defRPr sz="900" b="0" i="0">
                <a:solidFill>
                  <a:srgbClr val="000000"/>
                </a:solidFill>
              </a:defRPr>
            </a:lvl1pPr>
            <a:lvl2pPr marL="0" marR="0" lvl="1" indent="0" algn="r">
              <a:lnSpc>
                <a:spcPct val="100000"/>
              </a:lnSpc>
              <a:spcBef>
                <a:spcPts val="0"/>
              </a:spcBef>
              <a:spcAft>
                <a:spcPts val="0"/>
              </a:spcAft>
              <a:buClr>
                <a:srgbClr val="000000"/>
              </a:buClr>
              <a:buSzPts val="1200"/>
              <a:buFont typeface="Arial"/>
              <a:buNone/>
              <a:defRPr sz="900">
                <a:solidFill>
                  <a:srgbClr val="000000"/>
                </a:solidFill>
              </a:defRPr>
            </a:lvl2pPr>
            <a:lvl3pPr marL="0" marR="0" lvl="2" indent="0" algn="r">
              <a:lnSpc>
                <a:spcPct val="100000"/>
              </a:lnSpc>
              <a:spcBef>
                <a:spcPts val="0"/>
              </a:spcBef>
              <a:spcAft>
                <a:spcPts val="0"/>
              </a:spcAft>
              <a:buClr>
                <a:srgbClr val="000000"/>
              </a:buClr>
              <a:buSzPts val="1200"/>
              <a:buFont typeface="Arial"/>
              <a:buNone/>
              <a:defRPr sz="900">
                <a:solidFill>
                  <a:srgbClr val="000000"/>
                </a:solidFill>
              </a:defRPr>
            </a:lvl3pPr>
            <a:lvl4pPr marL="0" marR="0" lvl="3" indent="0" algn="r">
              <a:lnSpc>
                <a:spcPct val="100000"/>
              </a:lnSpc>
              <a:spcBef>
                <a:spcPts val="0"/>
              </a:spcBef>
              <a:spcAft>
                <a:spcPts val="0"/>
              </a:spcAft>
              <a:buClr>
                <a:srgbClr val="000000"/>
              </a:buClr>
              <a:buSzPts val="1200"/>
              <a:buFont typeface="Arial"/>
              <a:buNone/>
              <a:defRPr sz="900">
                <a:solidFill>
                  <a:srgbClr val="000000"/>
                </a:solidFill>
              </a:defRPr>
            </a:lvl4pPr>
            <a:lvl5pPr marL="0" marR="0" lvl="4" indent="0" algn="r">
              <a:lnSpc>
                <a:spcPct val="100000"/>
              </a:lnSpc>
              <a:spcBef>
                <a:spcPts val="0"/>
              </a:spcBef>
              <a:spcAft>
                <a:spcPts val="0"/>
              </a:spcAft>
              <a:buClr>
                <a:srgbClr val="000000"/>
              </a:buClr>
              <a:buSzPts val="1200"/>
              <a:buFont typeface="Arial"/>
              <a:buNone/>
              <a:defRPr sz="900">
                <a:solidFill>
                  <a:srgbClr val="000000"/>
                </a:solidFill>
              </a:defRPr>
            </a:lvl5pPr>
            <a:lvl6pPr marL="0" marR="0" lvl="5" indent="0" algn="r">
              <a:lnSpc>
                <a:spcPct val="100000"/>
              </a:lnSpc>
              <a:spcBef>
                <a:spcPts val="0"/>
              </a:spcBef>
              <a:spcAft>
                <a:spcPts val="0"/>
              </a:spcAft>
              <a:buClr>
                <a:srgbClr val="000000"/>
              </a:buClr>
              <a:buSzPts val="1200"/>
              <a:buFont typeface="Arial"/>
              <a:buNone/>
              <a:defRPr sz="900">
                <a:solidFill>
                  <a:srgbClr val="000000"/>
                </a:solidFill>
              </a:defRPr>
            </a:lvl6pPr>
            <a:lvl7pPr marL="0" marR="0" lvl="6" indent="0" algn="r">
              <a:lnSpc>
                <a:spcPct val="100000"/>
              </a:lnSpc>
              <a:spcBef>
                <a:spcPts val="0"/>
              </a:spcBef>
              <a:spcAft>
                <a:spcPts val="0"/>
              </a:spcAft>
              <a:buClr>
                <a:srgbClr val="000000"/>
              </a:buClr>
              <a:buSzPts val="1200"/>
              <a:buFont typeface="Arial"/>
              <a:buNone/>
              <a:defRPr sz="900">
                <a:solidFill>
                  <a:srgbClr val="000000"/>
                </a:solidFill>
              </a:defRPr>
            </a:lvl7pPr>
            <a:lvl8pPr marL="0" marR="0" lvl="7" indent="0" algn="r">
              <a:lnSpc>
                <a:spcPct val="100000"/>
              </a:lnSpc>
              <a:spcBef>
                <a:spcPts val="0"/>
              </a:spcBef>
              <a:spcAft>
                <a:spcPts val="0"/>
              </a:spcAft>
              <a:buClr>
                <a:srgbClr val="000000"/>
              </a:buClr>
              <a:buSzPts val="1200"/>
              <a:buFont typeface="Arial"/>
              <a:buNone/>
              <a:defRPr sz="900">
                <a:solidFill>
                  <a:srgbClr val="000000"/>
                </a:solidFill>
              </a:defRPr>
            </a:lvl8pPr>
            <a:lvl9pPr marL="0" marR="0" lvl="8" indent="0" algn="r">
              <a:lnSpc>
                <a:spcPct val="100000"/>
              </a:lnSpc>
              <a:spcBef>
                <a:spcPts val="0"/>
              </a:spcBef>
              <a:spcAft>
                <a:spcPts val="0"/>
              </a:spcAft>
              <a:buClr>
                <a:srgbClr val="000000"/>
              </a:buClr>
              <a:buSzPts val="1200"/>
              <a:buFont typeface="Arial"/>
              <a:buNone/>
              <a:defRPr sz="900">
                <a:solidFill>
                  <a:srgbClr val="000000"/>
                </a:solidFill>
              </a:defRPr>
            </a:lvl9pPr>
          </a:lstStyle>
          <a:p>
            <a:fld id="{00000000-1234-1234-1234-123412341234}" type="slidenum">
              <a:rPr lang="en-US" smtClean="0"/>
              <a:pPr/>
              <a:t>‹#›</a:t>
            </a:fld>
            <a:endParaRPr lang="en-US" sz="675" dirty="0">
              <a:solidFill>
                <a:srgbClr val="5E5F5F"/>
              </a:solidFill>
            </a:endParaRPr>
          </a:p>
        </p:txBody>
      </p:sp>
    </p:spTree>
    <p:extLst>
      <p:ext uri="{BB962C8B-B14F-4D97-AF65-F5344CB8AC3E}">
        <p14:creationId xmlns:p14="http://schemas.microsoft.com/office/powerpoint/2010/main" val="406199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Divider Slide Green">
  <p:cSld name="1_Divider Slide Green">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285750" y="342900"/>
            <a:ext cx="8458200" cy="4457700"/>
          </a:xfrm>
          <a:prstGeom prst="rect">
            <a:avLst/>
          </a:prstGeom>
          <a:noFill/>
          <a:ln>
            <a:noFill/>
          </a:ln>
        </p:spPr>
        <p:txBody>
          <a:bodyPr spcFirstLastPara="1" wrap="square" lIns="0" tIns="0" rIns="0" bIns="0" anchor="ctr" anchorCtr="0">
            <a:normAutofit/>
          </a:bodyPr>
          <a:lstStyle>
            <a:lvl1pPr lvl="0" algn="l">
              <a:lnSpc>
                <a:spcPct val="80000"/>
              </a:lnSpc>
              <a:spcBef>
                <a:spcPts val="0"/>
              </a:spcBef>
              <a:spcAft>
                <a:spcPts val="0"/>
              </a:spcAft>
              <a:buClr>
                <a:srgbClr val="FFFFFF"/>
              </a:buClr>
              <a:buSzPts val="4800"/>
              <a:buFont typeface="Arial"/>
              <a:buNone/>
              <a:defRPr sz="3600" b="0" i="0">
                <a:solidFill>
                  <a:srgbClr val="FFFFFF"/>
                </a:solidFill>
                <a:latin typeface="Montserrat" pitchFamily="2" charset="77"/>
              </a:defRPr>
            </a:lvl1pPr>
            <a:lvl2pPr lvl="1" algn="l">
              <a:lnSpc>
                <a:spcPct val="100000"/>
              </a:lnSpc>
              <a:spcBef>
                <a:spcPts val="0"/>
              </a:spcBef>
              <a:spcAft>
                <a:spcPts val="0"/>
              </a:spcAft>
              <a:buClr>
                <a:srgbClr val="5E5F5F"/>
              </a:buClr>
              <a:buSzPts val="1800"/>
              <a:buNone/>
              <a:defRPr/>
            </a:lvl2pPr>
            <a:lvl3pPr lvl="2" algn="l">
              <a:lnSpc>
                <a:spcPct val="100000"/>
              </a:lnSpc>
              <a:spcBef>
                <a:spcPts val="0"/>
              </a:spcBef>
              <a:spcAft>
                <a:spcPts val="0"/>
              </a:spcAft>
              <a:buClr>
                <a:srgbClr val="5E5F5F"/>
              </a:buClr>
              <a:buSzPts val="1800"/>
              <a:buNone/>
              <a:defRPr/>
            </a:lvl3pPr>
            <a:lvl4pPr lvl="3" algn="l">
              <a:lnSpc>
                <a:spcPct val="100000"/>
              </a:lnSpc>
              <a:spcBef>
                <a:spcPts val="0"/>
              </a:spcBef>
              <a:spcAft>
                <a:spcPts val="0"/>
              </a:spcAft>
              <a:buClr>
                <a:srgbClr val="5E5F5F"/>
              </a:buClr>
              <a:buSzPts val="1800"/>
              <a:buNone/>
              <a:defRPr/>
            </a:lvl4pPr>
            <a:lvl5pPr lvl="4" algn="l">
              <a:lnSpc>
                <a:spcPct val="100000"/>
              </a:lnSpc>
              <a:spcBef>
                <a:spcPts val="0"/>
              </a:spcBef>
              <a:spcAft>
                <a:spcPts val="0"/>
              </a:spcAft>
              <a:buClr>
                <a:srgbClr val="5E5F5F"/>
              </a:buClr>
              <a:buSzPts val="1800"/>
              <a:buNone/>
              <a:defRPr/>
            </a:lvl5pPr>
            <a:lvl6pPr lvl="5" algn="l">
              <a:lnSpc>
                <a:spcPct val="100000"/>
              </a:lnSpc>
              <a:spcBef>
                <a:spcPts val="0"/>
              </a:spcBef>
              <a:spcAft>
                <a:spcPts val="0"/>
              </a:spcAft>
              <a:buClr>
                <a:srgbClr val="5E5F5F"/>
              </a:buClr>
              <a:buSzPts val="1800"/>
              <a:buNone/>
              <a:defRPr/>
            </a:lvl6pPr>
            <a:lvl7pPr lvl="6" algn="l">
              <a:lnSpc>
                <a:spcPct val="100000"/>
              </a:lnSpc>
              <a:spcBef>
                <a:spcPts val="0"/>
              </a:spcBef>
              <a:spcAft>
                <a:spcPts val="0"/>
              </a:spcAft>
              <a:buClr>
                <a:srgbClr val="5E5F5F"/>
              </a:buClr>
              <a:buSzPts val="1800"/>
              <a:buNone/>
              <a:defRPr/>
            </a:lvl7pPr>
            <a:lvl8pPr lvl="7" algn="l">
              <a:lnSpc>
                <a:spcPct val="100000"/>
              </a:lnSpc>
              <a:spcBef>
                <a:spcPts val="0"/>
              </a:spcBef>
              <a:spcAft>
                <a:spcPts val="0"/>
              </a:spcAft>
              <a:buClr>
                <a:srgbClr val="5E5F5F"/>
              </a:buClr>
              <a:buSzPts val="1800"/>
              <a:buNone/>
              <a:defRPr/>
            </a:lvl8pPr>
            <a:lvl9pPr lvl="8" algn="l">
              <a:lnSpc>
                <a:spcPct val="100000"/>
              </a:lnSpc>
              <a:spcBef>
                <a:spcPts val="0"/>
              </a:spcBef>
              <a:spcAft>
                <a:spcPts val="0"/>
              </a:spcAft>
              <a:buClr>
                <a:srgbClr val="5E5F5F"/>
              </a:buClr>
              <a:buSzPts val="1800"/>
              <a:buNone/>
              <a:defRPr/>
            </a:lvl9pPr>
          </a:lstStyle>
          <a:p>
            <a:endParaRPr dirty="0"/>
          </a:p>
        </p:txBody>
      </p:sp>
      <p:sp>
        <p:nvSpPr>
          <p:cNvPr id="41" name="Google Shape;41;p26"/>
          <p:cNvSpPr txBox="1">
            <a:spLocks noGrp="1"/>
          </p:cNvSpPr>
          <p:nvPr>
            <p:ph type="sldNum" idx="12"/>
          </p:nvPr>
        </p:nvSpPr>
        <p:spPr>
          <a:xfrm>
            <a:off x="8756651" y="4743117"/>
            <a:ext cx="95251" cy="184666"/>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FFFFFF"/>
              </a:buClr>
              <a:buSzPts val="800"/>
              <a:buFont typeface="Arial"/>
              <a:buNone/>
              <a:defRPr sz="600" b="0" i="0">
                <a:solidFill>
                  <a:srgbClr val="FFFFFF"/>
                </a:solidFill>
              </a:defRPr>
            </a:lvl1pPr>
            <a:lvl2pPr marL="0" marR="0" lvl="1" indent="0" algn="r">
              <a:lnSpc>
                <a:spcPct val="100000"/>
              </a:lnSpc>
              <a:spcBef>
                <a:spcPts val="0"/>
              </a:spcBef>
              <a:spcAft>
                <a:spcPts val="0"/>
              </a:spcAft>
              <a:buClr>
                <a:srgbClr val="FFFFFF"/>
              </a:buClr>
              <a:buSzPts val="800"/>
              <a:buFont typeface="Arial"/>
              <a:buNone/>
              <a:defRPr sz="600">
                <a:solidFill>
                  <a:srgbClr val="FFFFFF"/>
                </a:solidFill>
              </a:defRPr>
            </a:lvl2pPr>
            <a:lvl3pPr marL="0" marR="0" lvl="2" indent="0" algn="r">
              <a:lnSpc>
                <a:spcPct val="100000"/>
              </a:lnSpc>
              <a:spcBef>
                <a:spcPts val="0"/>
              </a:spcBef>
              <a:spcAft>
                <a:spcPts val="0"/>
              </a:spcAft>
              <a:buClr>
                <a:srgbClr val="FFFFFF"/>
              </a:buClr>
              <a:buSzPts val="800"/>
              <a:buFont typeface="Arial"/>
              <a:buNone/>
              <a:defRPr sz="600">
                <a:solidFill>
                  <a:srgbClr val="FFFFFF"/>
                </a:solidFill>
              </a:defRPr>
            </a:lvl3pPr>
            <a:lvl4pPr marL="0" marR="0" lvl="3" indent="0" algn="r">
              <a:lnSpc>
                <a:spcPct val="100000"/>
              </a:lnSpc>
              <a:spcBef>
                <a:spcPts val="0"/>
              </a:spcBef>
              <a:spcAft>
                <a:spcPts val="0"/>
              </a:spcAft>
              <a:buClr>
                <a:srgbClr val="FFFFFF"/>
              </a:buClr>
              <a:buSzPts val="800"/>
              <a:buFont typeface="Arial"/>
              <a:buNone/>
              <a:defRPr sz="600">
                <a:solidFill>
                  <a:srgbClr val="FFFFFF"/>
                </a:solidFill>
              </a:defRPr>
            </a:lvl4pPr>
            <a:lvl5pPr marL="0" marR="0" lvl="4" indent="0" algn="r">
              <a:lnSpc>
                <a:spcPct val="100000"/>
              </a:lnSpc>
              <a:spcBef>
                <a:spcPts val="0"/>
              </a:spcBef>
              <a:spcAft>
                <a:spcPts val="0"/>
              </a:spcAft>
              <a:buClr>
                <a:srgbClr val="FFFFFF"/>
              </a:buClr>
              <a:buSzPts val="800"/>
              <a:buFont typeface="Arial"/>
              <a:buNone/>
              <a:defRPr sz="600">
                <a:solidFill>
                  <a:srgbClr val="FFFFFF"/>
                </a:solidFill>
              </a:defRPr>
            </a:lvl5pPr>
            <a:lvl6pPr marL="0" marR="0" lvl="5" indent="0" algn="r">
              <a:lnSpc>
                <a:spcPct val="100000"/>
              </a:lnSpc>
              <a:spcBef>
                <a:spcPts val="0"/>
              </a:spcBef>
              <a:spcAft>
                <a:spcPts val="0"/>
              </a:spcAft>
              <a:buClr>
                <a:srgbClr val="FFFFFF"/>
              </a:buClr>
              <a:buSzPts val="800"/>
              <a:buFont typeface="Arial"/>
              <a:buNone/>
              <a:defRPr sz="600">
                <a:solidFill>
                  <a:srgbClr val="FFFFFF"/>
                </a:solidFill>
              </a:defRPr>
            </a:lvl6pPr>
            <a:lvl7pPr marL="0" marR="0" lvl="6" indent="0" algn="r">
              <a:lnSpc>
                <a:spcPct val="100000"/>
              </a:lnSpc>
              <a:spcBef>
                <a:spcPts val="0"/>
              </a:spcBef>
              <a:spcAft>
                <a:spcPts val="0"/>
              </a:spcAft>
              <a:buClr>
                <a:srgbClr val="FFFFFF"/>
              </a:buClr>
              <a:buSzPts val="800"/>
              <a:buFont typeface="Arial"/>
              <a:buNone/>
              <a:defRPr sz="600">
                <a:solidFill>
                  <a:srgbClr val="FFFFFF"/>
                </a:solidFill>
              </a:defRPr>
            </a:lvl7pPr>
            <a:lvl8pPr marL="0" marR="0" lvl="7" indent="0" algn="r">
              <a:lnSpc>
                <a:spcPct val="100000"/>
              </a:lnSpc>
              <a:spcBef>
                <a:spcPts val="0"/>
              </a:spcBef>
              <a:spcAft>
                <a:spcPts val="0"/>
              </a:spcAft>
              <a:buClr>
                <a:srgbClr val="FFFFFF"/>
              </a:buClr>
              <a:buSzPts val="800"/>
              <a:buFont typeface="Arial"/>
              <a:buNone/>
              <a:defRPr sz="600">
                <a:solidFill>
                  <a:srgbClr val="FFFFFF"/>
                </a:solidFill>
              </a:defRPr>
            </a:lvl8pPr>
            <a:lvl9pPr marL="0" marR="0" lvl="8" indent="0" algn="r">
              <a:lnSpc>
                <a:spcPct val="100000"/>
              </a:lnSpc>
              <a:spcBef>
                <a:spcPts val="0"/>
              </a:spcBef>
              <a:spcAft>
                <a:spcPts val="0"/>
              </a:spcAft>
              <a:buClr>
                <a:srgbClr val="FFFFFF"/>
              </a:buClr>
              <a:buSzPts val="800"/>
              <a:buFont typeface="Arial"/>
              <a:buNone/>
              <a:defRPr sz="600">
                <a:solidFill>
                  <a:srgbClr val="FFFFFF"/>
                </a:solidFill>
              </a:defRPr>
            </a:lvl9pPr>
          </a:lstStyle>
          <a:p>
            <a:fld id="{00000000-1234-1234-1234-123412341234}" type="slidenum">
              <a:rPr lang="en-US" smtClean="0"/>
              <a:pPr/>
              <a:t>‹#›</a:t>
            </a:fld>
            <a:endParaRPr lang="en-US" sz="675" dirty="0">
              <a:solidFill>
                <a:srgbClr val="5E5F5F"/>
              </a:solidFill>
            </a:endParaRPr>
          </a:p>
        </p:txBody>
      </p:sp>
    </p:spTree>
    <p:extLst>
      <p:ext uri="{BB962C8B-B14F-4D97-AF65-F5344CB8AC3E}">
        <p14:creationId xmlns:p14="http://schemas.microsoft.com/office/powerpoint/2010/main" val="185153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Col Slide wtih Subhead">
  <p:cSld name="2 Col Slide wtih Subhead">
    <p:spTree>
      <p:nvGrpSpPr>
        <p:cNvPr id="1" name="Shape 46"/>
        <p:cNvGrpSpPr/>
        <p:nvPr/>
      </p:nvGrpSpPr>
      <p:grpSpPr>
        <a:xfrm>
          <a:off x="0" y="0"/>
          <a:ext cx="0" cy="0"/>
          <a:chOff x="0" y="0"/>
          <a:chExt cx="0" cy="0"/>
        </a:xfrm>
      </p:grpSpPr>
      <p:sp>
        <p:nvSpPr>
          <p:cNvPr id="47" name="Google Shape;47;p28"/>
          <p:cNvSpPr txBox="1">
            <a:spLocks noGrp="1"/>
          </p:cNvSpPr>
          <p:nvPr>
            <p:ph type="title"/>
          </p:nvPr>
        </p:nvSpPr>
        <p:spPr>
          <a:xfrm>
            <a:off x="279400" y="284247"/>
            <a:ext cx="8585201" cy="68342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E5F5F"/>
              </a:buClr>
              <a:buSzPts val="1800"/>
              <a:buNone/>
              <a:defRPr b="0" i="0">
                <a:latin typeface="Montserrat" pitchFamily="2" charset="77"/>
              </a:defRPr>
            </a:lvl1pPr>
            <a:lvl2pPr lvl="1" algn="l">
              <a:lnSpc>
                <a:spcPct val="100000"/>
              </a:lnSpc>
              <a:spcBef>
                <a:spcPts val="0"/>
              </a:spcBef>
              <a:spcAft>
                <a:spcPts val="0"/>
              </a:spcAft>
              <a:buClr>
                <a:srgbClr val="5E5F5F"/>
              </a:buClr>
              <a:buSzPts val="1800"/>
              <a:buNone/>
              <a:defRPr/>
            </a:lvl2pPr>
            <a:lvl3pPr lvl="2" algn="l">
              <a:lnSpc>
                <a:spcPct val="100000"/>
              </a:lnSpc>
              <a:spcBef>
                <a:spcPts val="0"/>
              </a:spcBef>
              <a:spcAft>
                <a:spcPts val="0"/>
              </a:spcAft>
              <a:buClr>
                <a:srgbClr val="5E5F5F"/>
              </a:buClr>
              <a:buSzPts val="1800"/>
              <a:buNone/>
              <a:defRPr/>
            </a:lvl3pPr>
            <a:lvl4pPr lvl="3" algn="l">
              <a:lnSpc>
                <a:spcPct val="100000"/>
              </a:lnSpc>
              <a:spcBef>
                <a:spcPts val="0"/>
              </a:spcBef>
              <a:spcAft>
                <a:spcPts val="0"/>
              </a:spcAft>
              <a:buClr>
                <a:srgbClr val="5E5F5F"/>
              </a:buClr>
              <a:buSzPts val="1800"/>
              <a:buNone/>
              <a:defRPr/>
            </a:lvl4pPr>
            <a:lvl5pPr lvl="4" algn="l">
              <a:lnSpc>
                <a:spcPct val="100000"/>
              </a:lnSpc>
              <a:spcBef>
                <a:spcPts val="0"/>
              </a:spcBef>
              <a:spcAft>
                <a:spcPts val="0"/>
              </a:spcAft>
              <a:buClr>
                <a:srgbClr val="5E5F5F"/>
              </a:buClr>
              <a:buSzPts val="1800"/>
              <a:buNone/>
              <a:defRPr/>
            </a:lvl5pPr>
            <a:lvl6pPr lvl="5" algn="l">
              <a:lnSpc>
                <a:spcPct val="100000"/>
              </a:lnSpc>
              <a:spcBef>
                <a:spcPts val="0"/>
              </a:spcBef>
              <a:spcAft>
                <a:spcPts val="0"/>
              </a:spcAft>
              <a:buClr>
                <a:srgbClr val="5E5F5F"/>
              </a:buClr>
              <a:buSzPts val="1800"/>
              <a:buNone/>
              <a:defRPr/>
            </a:lvl6pPr>
            <a:lvl7pPr lvl="6" algn="l">
              <a:lnSpc>
                <a:spcPct val="100000"/>
              </a:lnSpc>
              <a:spcBef>
                <a:spcPts val="0"/>
              </a:spcBef>
              <a:spcAft>
                <a:spcPts val="0"/>
              </a:spcAft>
              <a:buClr>
                <a:srgbClr val="5E5F5F"/>
              </a:buClr>
              <a:buSzPts val="1800"/>
              <a:buNone/>
              <a:defRPr/>
            </a:lvl7pPr>
            <a:lvl8pPr lvl="7" algn="l">
              <a:lnSpc>
                <a:spcPct val="100000"/>
              </a:lnSpc>
              <a:spcBef>
                <a:spcPts val="0"/>
              </a:spcBef>
              <a:spcAft>
                <a:spcPts val="0"/>
              </a:spcAft>
              <a:buClr>
                <a:srgbClr val="5E5F5F"/>
              </a:buClr>
              <a:buSzPts val="1800"/>
              <a:buNone/>
              <a:defRPr/>
            </a:lvl8pPr>
            <a:lvl9pPr lvl="8" algn="l">
              <a:lnSpc>
                <a:spcPct val="100000"/>
              </a:lnSpc>
              <a:spcBef>
                <a:spcPts val="0"/>
              </a:spcBef>
              <a:spcAft>
                <a:spcPts val="0"/>
              </a:spcAft>
              <a:buClr>
                <a:srgbClr val="5E5F5F"/>
              </a:buClr>
              <a:buSzPts val="1800"/>
              <a:buNone/>
              <a:defRPr/>
            </a:lvl9pPr>
          </a:lstStyle>
          <a:p>
            <a:endParaRPr dirty="0"/>
          </a:p>
        </p:txBody>
      </p:sp>
      <p:sp>
        <p:nvSpPr>
          <p:cNvPr id="48" name="Google Shape;48;p28"/>
          <p:cNvSpPr txBox="1">
            <a:spLocks noGrp="1"/>
          </p:cNvSpPr>
          <p:nvPr>
            <p:ph type="body" idx="1"/>
          </p:nvPr>
        </p:nvSpPr>
        <p:spPr>
          <a:xfrm>
            <a:off x="342900" y="1197769"/>
            <a:ext cx="8458200" cy="495738"/>
          </a:xfrm>
          <a:prstGeom prst="rect">
            <a:avLst/>
          </a:prstGeom>
          <a:noFill/>
          <a:ln>
            <a:noFill/>
          </a:ln>
        </p:spPr>
        <p:txBody>
          <a:bodyPr spcFirstLastPara="1" wrap="square" lIns="0" tIns="0" rIns="0" bIns="0" anchor="t" anchorCtr="0">
            <a:normAutofit/>
          </a:bodyPr>
          <a:lstStyle>
            <a:lvl1pPr marL="342900" lvl="0" indent="-171450" algn="l">
              <a:lnSpc>
                <a:spcPct val="90000"/>
              </a:lnSpc>
              <a:spcBef>
                <a:spcPts val="375"/>
              </a:spcBef>
              <a:spcAft>
                <a:spcPts val="0"/>
              </a:spcAft>
              <a:buClr>
                <a:srgbClr val="000000"/>
              </a:buClr>
              <a:buSzPts val="1800"/>
              <a:buNone/>
              <a:defRPr b="0" i="0">
                <a:latin typeface="Montserrat" pitchFamily="2" charset="77"/>
              </a:defRPr>
            </a:lvl1pPr>
            <a:lvl2pPr marL="685800" lvl="1" indent="-171450" algn="l">
              <a:lnSpc>
                <a:spcPct val="90000"/>
              </a:lnSpc>
              <a:spcBef>
                <a:spcPts val="375"/>
              </a:spcBef>
              <a:spcAft>
                <a:spcPts val="0"/>
              </a:spcAft>
              <a:buClr>
                <a:srgbClr val="000000"/>
              </a:buClr>
              <a:buSzPts val="1800"/>
              <a:buNone/>
              <a:defRPr/>
            </a:lvl2pPr>
            <a:lvl3pPr marL="1028700" lvl="2" indent="-171450" algn="l">
              <a:lnSpc>
                <a:spcPct val="90000"/>
              </a:lnSpc>
              <a:spcBef>
                <a:spcPts val="375"/>
              </a:spcBef>
              <a:spcAft>
                <a:spcPts val="0"/>
              </a:spcAft>
              <a:buClr>
                <a:srgbClr val="000000"/>
              </a:buClr>
              <a:buSzPts val="1800"/>
              <a:buNone/>
              <a:defRPr/>
            </a:lvl3pPr>
            <a:lvl4pPr marL="1371600" lvl="3" indent="-171450" algn="l">
              <a:lnSpc>
                <a:spcPct val="90000"/>
              </a:lnSpc>
              <a:spcBef>
                <a:spcPts val="375"/>
              </a:spcBef>
              <a:spcAft>
                <a:spcPts val="0"/>
              </a:spcAft>
              <a:buClr>
                <a:srgbClr val="000000"/>
              </a:buClr>
              <a:buSzPts val="1800"/>
              <a:buNone/>
              <a:defRPr/>
            </a:lvl4pPr>
            <a:lvl5pPr marL="1714500" lvl="4" indent="-171450" algn="l">
              <a:lnSpc>
                <a:spcPct val="90000"/>
              </a:lnSpc>
              <a:spcBef>
                <a:spcPts val="375"/>
              </a:spcBef>
              <a:spcAft>
                <a:spcPts val="0"/>
              </a:spcAft>
              <a:buClr>
                <a:srgbClr val="000000"/>
              </a:buClr>
              <a:buSzPts val="1800"/>
              <a:buNone/>
              <a:defRPr/>
            </a:lvl5pPr>
            <a:lvl6pPr marL="2057400" lvl="5" indent="-257175" algn="l">
              <a:lnSpc>
                <a:spcPct val="90000"/>
              </a:lnSpc>
              <a:spcBef>
                <a:spcPts val="375"/>
              </a:spcBef>
              <a:spcAft>
                <a:spcPts val="0"/>
              </a:spcAft>
              <a:buSzPts val="1800"/>
              <a:buChar char="•"/>
              <a:defRPr/>
            </a:lvl6pPr>
            <a:lvl7pPr marL="2400300" lvl="6" indent="-257175" algn="l">
              <a:lnSpc>
                <a:spcPct val="90000"/>
              </a:lnSpc>
              <a:spcBef>
                <a:spcPts val="375"/>
              </a:spcBef>
              <a:spcAft>
                <a:spcPts val="0"/>
              </a:spcAft>
              <a:buSzPts val="1800"/>
              <a:buChar char="•"/>
              <a:defRPr/>
            </a:lvl7pPr>
            <a:lvl8pPr marL="2743200" lvl="7" indent="-257175" algn="l">
              <a:lnSpc>
                <a:spcPct val="90000"/>
              </a:lnSpc>
              <a:spcBef>
                <a:spcPts val="375"/>
              </a:spcBef>
              <a:spcAft>
                <a:spcPts val="0"/>
              </a:spcAft>
              <a:buSzPts val="1800"/>
              <a:buChar char="•"/>
              <a:defRPr/>
            </a:lvl8pPr>
            <a:lvl9pPr marL="3086100" lvl="8" indent="-257175" algn="l">
              <a:lnSpc>
                <a:spcPct val="90000"/>
              </a:lnSpc>
              <a:spcBef>
                <a:spcPts val="375"/>
              </a:spcBef>
              <a:spcAft>
                <a:spcPts val="0"/>
              </a:spcAft>
              <a:buSzPts val="1800"/>
              <a:buChar char="•"/>
              <a:defRPr/>
            </a:lvl9pPr>
          </a:lstStyle>
          <a:p>
            <a:endParaRPr dirty="0"/>
          </a:p>
        </p:txBody>
      </p:sp>
      <p:sp>
        <p:nvSpPr>
          <p:cNvPr id="49" name="Google Shape;49;p28"/>
          <p:cNvSpPr txBox="1">
            <a:spLocks noGrp="1"/>
          </p:cNvSpPr>
          <p:nvPr>
            <p:ph type="sldNum" idx="12"/>
          </p:nvPr>
        </p:nvSpPr>
        <p:spPr>
          <a:xfrm>
            <a:off x="8756548" y="4741100"/>
            <a:ext cx="104878" cy="207749"/>
          </a:xfrm>
          <a:prstGeom prst="rect">
            <a:avLst/>
          </a:prstGeom>
          <a:noFill/>
          <a:ln>
            <a:noFill/>
          </a:ln>
        </p:spPr>
        <p:txBody>
          <a:bodyPr spcFirstLastPara="1" wrap="square" lIns="0" tIns="0" rIns="0" bIns="0" anchor="ctr" anchorCtr="0">
            <a:spAutoFit/>
          </a:bodyPr>
          <a:lstStyle>
            <a:lvl1pPr marL="0" lvl="0" indent="0" algn="r">
              <a:lnSpc>
                <a:spcPct val="100000"/>
              </a:lnSpc>
              <a:spcBef>
                <a:spcPts val="0"/>
              </a:spcBef>
              <a:spcAft>
                <a:spcPts val="0"/>
              </a:spcAft>
              <a:buClr>
                <a:srgbClr val="5E5F5F"/>
              </a:buClr>
              <a:buSzPts val="900"/>
              <a:buFont typeface="Arial"/>
              <a:buNone/>
              <a:defRPr sz="675" b="0" i="0">
                <a:solidFill>
                  <a:srgbClr val="5E5F5F"/>
                </a:solidFill>
              </a:defRPr>
            </a:lvl1pPr>
            <a:lvl2pPr marL="0" lvl="1" indent="0" algn="r">
              <a:lnSpc>
                <a:spcPct val="100000"/>
              </a:lnSpc>
              <a:spcBef>
                <a:spcPts val="0"/>
              </a:spcBef>
              <a:spcAft>
                <a:spcPts val="0"/>
              </a:spcAft>
              <a:buClr>
                <a:srgbClr val="5E5F5F"/>
              </a:buClr>
              <a:buSzPts val="900"/>
              <a:buFont typeface="Arial"/>
              <a:buNone/>
              <a:defRPr sz="675" b="1">
                <a:solidFill>
                  <a:srgbClr val="5E5F5F"/>
                </a:solidFill>
              </a:defRPr>
            </a:lvl2pPr>
            <a:lvl3pPr marL="0" lvl="2" indent="0" algn="r">
              <a:lnSpc>
                <a:spcPct val="100000"/>
              </a:lnSpc>
              <a:spcBef>
                <a:spcPts val="0"/>
              </a:spcBef>
              <a:spcAft>
                <a:spcPts val="0"/>
              </a:spcAft>
              <a:buClr>
                <a:srgbClr val="5E5F5F"/>
              </a:buClr>
              <a:buSzPts val="900"/>
              <a:buFont typeface="Arial"/>
              <a:buNone/>
              <a:defRPr sz="675" b="1">
                <a:solidFill>
                  <a:srgbClr val="5E5F5F"/>
                </a:solidFill>
              </a:defRPr>
            </a:lvl3pPr>
            <a:lvl4pPr marL="0" lvl="3" indent="0" algn="r">
              <a:lnSpc>
                <a:spcPct val="100000"/>
              </a:lnSpc>
              <a:spcBef>
                <a:spcPts val="0"/>
              </a:spcBef>
              <a:spcAft>
                <a:spcPts val="0"/>
              </a:spcAft>
              <a:buClr>
                <a:srgbClr val="5E5F5F"/>
              </a:buClr>
              <a:buSzPts val="900"/>
              <a:buFont typeface="Arial"/>
              <a:buNone/>
              <a:defRPr sz="675" b="1">
                <a:solidFill>
                  <a:srgbClr val="5E5F5F"/>
                </a:solidFill>
              </a:defRPr>
            </a:lvl4pPr>
            <a:lvl5pPr marL="0" lvl="4" indent="0" algn="r">
              <a:lnSpc>
                <a:spcPct val="100000"/>
              </a:lnSpc>
              <a:spcBef>
                <a:spcPts val="0"/>
              </a:spcBef>
              <a:spcAft>
                <a:spcPts val="0"/>
              </a:spcAft>
              <a:buClr>
                <a:srgbClr val="5E5F5F"/>
              </a:buClr>
              <a:buSzPts val="900"/>
              <a:buFont typeface="Arial"/>
              <a:buNone/>
              <a:defRPr sz="675" b="1">
                <a:solidFill>
                  <a:srgbClr val="5E5F5F"/>
                </a:solidFill>
              </a:defRPr>
            </a:lvl5pPr>
            <a:lvl6pPr marL="0" lvl="5" indent="0" algn="r">
              <a:lnSpc>
                <a:spcPct val="100000"/>
              </a:lnSpc>
              <a:spcBef>
                <a:spcPts val="0"/>
              </a:spcBef>
              <a:spcAft>
                <a:spcPts val="0"/>
              </a:spcAft>
              <a:buClr>
                <a:srgbClr val="5E5F5F"/>
              </a:buClr>
              <a:buSzPts val="900"/>
              <a:buFont typeface="Arial"/>
              <a:buNone/>
              <a:defRPr sz="675" b="1">
                <a:solidFill>
                  <a:srgbClr val="5E5F5F"/>
                </a:solidFill>
              </a:defRPr>
            </a:lvl6pPr>
            <a:lvl7pPr marL="0" lvl="6" indent="0" algn="r">
              <a:lnSpc>
                <a:spcPct val="100000"/>
              </a:lnSpc>
              <a:spcBef>
                <a:spcPts val="0"/>
              </a:spcBef>
              <a:spcAft>
                <a:spcPts val="0"/>
              </a:spcAft>
              <a:buClr>
                <a:srgbClr val="5E5F5F"/>
              </a:buClr>
              <a:buSzPts val="900"/>
              <a:buFont typeface="Arial"/>
              <a:buNone/>
              <a:defRPr sz="675" b="1">
                <a:solidFill>
                  <a:srgbClr val="5E5F5F"/>
                </a:solidFill>
              </a:defRPr>
            </a:lvl7pPr>
            <a:lvl8pPr marL="0" lvl="7" indent="0" algn="r">
              <a:lnSpc>
                <a:spcPct val="100000"/>
              </a:lnSpc>
              <a:spcBef>
                <a:spcPts val="0"/>
              </a:spcBef>
              <a:spcAft>
                <a:spcPts val="0"/>
              </a:spcAft>
              <a:buClr>
                <a:srgbClr val="5E5F5F"/>
              </a:buClr>
              <a:buSzPts val="900"/>
              <a:buFont typeface="Arial"/>
              <a:buNone/>
              <a:defRPr sz="675" b="1">
                <a:solidFill>
                  <a:srgbClr val="5E5F5F"/>
                </a:solidFill>
              </a:defRPr>
            </a:lvl8pPr>
            <a:lvl9pPr marL="0" lvl="8" indent="0" algn="r">
              <a:lnSpc>
                <a:spcPct val="100000"/>
              </a:lnSpc>
              <a:spcBef>
                <a:spcPts val="0"/>
              </a:spcBef>
              <a:spcAft>
                <a:spcPts val="0"/>
              </a:spcAft>
              <a:buClr>
                <a:srgbClr val="5E5F5F"/>
              </a:buClr>
              <a:buSzPts val="900"/>
              <a:buFont typeface="Arial"/>
              <a:buNone/>
              <a:defRPr sz="675" b="1">
                <a:solidFill>
                  <a:srgbClr val="5E5F5F"/>
                </a:solidFil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44818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635" cy="1289685"/>
          </a:xfrm>
          <a:custGeom>
            <a:avLst/>
            <a:gdLst/>
            <a:ahLst/>
            <a:cxnLst/>
            <a:rect l="l" t="t" r="r" b="b"/>
            <a:pathLst>
              <a:path w="9144635" h="1289685">
                <a:moveTo>
                  <a:pt x="9144032" y="1289400"/>
                </a:moveTo>
                <a:lnTo>
                  <a:pt x="0" y="1289400"/>
                </a:lnTo>
                <a:lnTo>
                  <a:pt x="0" y="0"/>
                </a:lnTo>
                <a:lnTo>
                  <a:pt x="9144043" y="0"/>
                </a:lnTo>
                <a:lnTo>
                  <a:pt x="9144032" y="1289400"/>
                </a:lnTo>
                <a:close/>
              </a:path>
            </a:pathLst>
          </a:custGeom>
          <a:solidFill>
            <a:srgbClr val="F4F5F0"/>
          </a:solidFill>
        </p:spPr>
        <p:txBody>
          <a:bodyPr wrap="square" lIns="0" tIns="0" rIns="0" bIns="0" rtlCol="0"/>
          <a:lstStyle/>
          <a:p>
            <a:endParaRPr dirty="0"/>
          </a:p>
        </p:txBody>
      </p:sp>
      <p:sp>
        <p:nvSpPr>
          <p:cNvPr id="2" name="Holder 2"/>
          <p:cNvSpPr>
            <a:spLocks noGrp="1"/>
          </p:cNvSpPr>
          <p:nvPr>
            <p:ph type="title"/>
          </p:nvPr>
        </p:nvSpPr>
        <p:spPr>
          <a:xfrm>
            <a:off x="273050" y="381000"/>
            <a:ext cx="7673975" cy="732790"/>
          </a:xfrm>
          <a:prstGeom prst="rect">
            <a:avLst/>
          </a:prstGeom>
        </p:spPr>
        <p:txBody>
          <a:bodyPr wrap="square" lIns="0" tIns="0" rIns="0" bIns="0">
            <a:spAutoFit/>
          </a:bodyPr>
          <a:lstStyle>
            <a:lvl1pPr>
              <a:defRPr sz="2300" b="0" i="0">
                <a:solidFill>
                  <a:srgbClr val="6C279B"/>
                </a:solidFill>
                <a:latin typeface="Arial"/>
                <a:cs typeface="Arial"/>
              </a:defRPr>
            </a:lvl1pPr>
          </a:lstStyle>
          <a:p>
            <a:endParaRPr/>
          </a:p>
        </p:txBody>
      </p:sp>
      <p:sp>
        <p:nvSpPr>
          <p:cNvPr id="3" name="Holder 3"/>
          <p:cNvSpPr>
            <a:spLocks noGrp="1"/>
          </p:cNvSpPr>
          <p:nvPr>
            <p:ph type="body" idx="1"/>
          </p:nvPr>
        </p:nvSpPr>
        <p:spPr>
          <a:xfrm>
            <a:off x="238341" y="1937130"/>
            <a:ext cx="7975600" cy="29959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r>
              <a:rPr lang="en-GB"/>
              <a:t>3</a:t>
            </a:r>
            <a:endParaRPr dirty="0"/>
          </a:p>
        </p:txBody>
      </p:sp>
      <p:sp>
        <p:nvSpPr>
          <p:cNvPr id="5" name="Holder 5"/>
          <p:cNvSpPr>
            <a:spLocks noGrp="1"/>
          </p:cNvSpPr>
          <p:nvPr>
            <p:ph type="dt" sz="half" idx="6"/>
          </p:nvPr>
        </p:nvSpPr>
        <p:spPr>
          <a:xfrm>
            <a:off x="8727658" y="4915306"/>
            <a:ext cx="295275" cy="118745"/>
          </a:xfrm>
          <a:prstGeom prst="rect">
            <a:avLst/>
          </a:prstGeom>
        </p:spPr>
        <p:txBody>
          <a:bodyPr wrap="square" lIns="0" tIns="0" rIns="0" bIns="0">
            <a:spAutoFit/>
          </a:bodyPr>
          <a:lstStyle>
            <a:lvl1pPr>
              <a:defRPr sz="600" b="0" i="0">
                <a:solidFill>
                  <a:srgbClr val="5E5F5F"/>
                </a:solidFill>
                <a:latin typeface="Arial"/>
                <a:cs typeface="Arial"/>
              </a:defRPr>
            </a:lvl1pPr>
          </a:lstStyle>
          <a:p>
            <a:pPr marL="12700">
              <a:lnSpc>
                <a:spcPct val="100000"/>
              </a:lnSpc>
              <a:spcBef>
                <a:spcPts val="80"/>
              </a:spcBef>
            </a:pPr>
            <a:endParaRPr spc="-20" dirty="0"/>
          </a:p>
        </p:txBody>
      </p:sp>
      <p:sp>
        <p:nvSpPr>
          <p:cNvPr id="6" name="Holder 6"/>
          <p:cNvSpPr>
            <a:spLocks noGrp="1"/>
          </p:cNvSpPr>
          <p:nvPr>
            <p:ph type="sldNum" sz="quarter" idx="7"/>
          </p:nvPr>
        </p:nvSpPr>
        <p:spPr>
          <a:xfrm>
            <a:off x="121067" y="4804471"/>
            <a:ext cx="2103120" cy="276999"/>
          </a:xfrm>
          <a:prstGeom prst="rect">
            <a:avLst/>
          </a:prstGeom>
        </p:spPr>
        <p:txBody>
          <a:bodyPr wrap="square" lIns="0" tIns="0" rIns="0" bIns="0">
            <a:spAutoFit/>
          </a:bodyPr>
          <a:lstStyle>
            <a:lvl1pPr algn="l">
              <a:defRPr>
                <a:solidFill>
                  <a:schemeClr val="tx1">
                    <a:tint val="75000"/>
                  </a:schemeClr>
                </a:solidFill>
              </a:defRPr>
            </a:lvl1pPr>
          </a:lstStyle>
          <a:p>
            <a:fld id="{B6F15528-21DE-4FAA-801E-634DDDAF4B2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7" name="Google Shape;7;p17"/>
          <p:cNvSpPr txBox="1">
            <a:spLocks noGrp="1"/>
          </p:cNvSpPr>
          <p:nvPr>
            <p:ph type="title"/>
          </p:nvPr>
        </p:nvSpPr>
        <p:spPr>
          <a:xfrm>
            <a:off x="285750" y="284247"/>
            <a:ext cx="8572500" cy="683424"/>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rgbClr val="5E5F5F"/>
              </a:buClr>
              <a:buSzPts val="2300"/>
              <a:buFont typeface="Arial"/>
              <a:buNone/>
              <a:defRPr sz="2300" b="1" i="0" u="none" strike="noStrike" cap="none">
                <a:solidFill>
                  <a:srgbClr val="5E5F5F"/>
                </a:solidFill>
                <a:latin typeface="Arial"/>
                <a:ea typeface="Arial"/>
                <a:cs typeface="Arial"/>
                <a:sym typeface="Arial"/>
              </a:defRPr>
            </a:lvl1pPr>
            <a:lvl2pPr marR="0" lvl="1" algn="l" rtl="0">
              <a:lnSpc>
                <a:spcPct val="100000"/>
              </a:lnSpc>
              <a:spcBef>
                <a:spcPts val="0"/>
              </a:spcBef>
              <a:spcAft>
                <a:spcPts val="0"/>
              </a:spcAft>
              <a:buClr>
                <a:srgbClr val="5E5F5F"/>
              </a:buClr>
              <a:buSzPts val="2300"/>
              <a:buFont typeface="Arial"/>
              <a:buNone/>
              <a:defRPr sz="2300" b="1" i="0" u="none" strike="noStrike" cap="none">
                <a:solidFill>
                  <a:srgbClr val="5E5F5F"/>
                </a:solidFill>
                <a:latin typeface="Arial"/>
                <a:ea typeface="Arial"/>
                <a:cs typeface="Arial"/>
                <a:sym typeface="Arial"/>
              </a:defRPr>
            </a:lvl2pPr>
            <a:lvl3pPr marR="0" lvl="2" algn="l" rtl="0">
              <a:lnSpc>
                <a:spcPct val="100000"/>
              </a:lnSpc>
              <a:spcBef>
                <a:spcPts val="0"/>
              </a:spcBef>
              <a:spcAft>
                <a:spcPts val="0"/>
              </a:spcAft>
              <a:buClr>
                <a:srgbClr val="5E5F5F"/>
              </a:buClr>
              <a:buSzPts val="2300"/>
              <a:buFont typeface="Arial"/>
              <a:buNone/>
              <a:defRPr sz="2300" b="1" i="0" u="none" strike="noStrike" cap="none">
                <a:solidFill>
                  <a:srgbClr val="5E5F5F"/>
                </a:solidFill>
                <a:latin typeface="Arial"/>
                <a:ea typeface="Arial"/>
                <a:cs typeface="Arial"/>
                <a:sym typeface="Arial"/>
              </a:defRPr>
            </a:lvl3pPr>
            <a:lvl4pPr marR="0" lvl="3" algn="l" rtl="0">
              <a:lnSpc>
                <a:spcPct val="100000"/>
              </a:lnSpc>
              <a:spcBef>
                <a:spcPts val="0"/>
              </a:spcBef>
              <a:spcAft>
                <a:spcPts val="0"/>
              </a:spcAft>
              <a:buClr>
                <a:srgbClr val="5E5F5F"/>
              </a:buClr>
              <a:buSzPts val="2300"/>
              <a:buFont typeface="Arial"/>
              <a:buNone/>
              <a:defRPr sz="2300" b="1" i="0" u="none" strike="noStrike" cap="none">
                <a:solidFill>
                  <a:srgbClr val="5E5F5F"/>
                </a:solidFill>
                <a:latin typeface="Arial"/>
                <a:ea typeface="Arial"/>
                <a:cs typeface="Arial"/>
                <a:sym typeface="Arial"/>
              </a:defRPr>
            </a:lvl4pPr>
            <a:lvl5pPr marR="0" lvl="4" algn="l" rtl="0">
              <a:lnSpc>
                <a:spcPct val="100000"/>
              </a:lnSpc>
              <a:spcBef>
                <a:spcPts val="0"/>
              </a:spcBef>
              <a:spcAft>
                <a:spcPts val="0"/>
              </a:spcAft>
              <a:buClr>
                <a:srgbClr val="5E5F5F"/>
              </a:buClr>
              <a:buSzPts val="2300"/>
              <a:buFont typeface="Arial"/>
              <a:buNone/>
              <a:defRPr sz="2300" b="1" i="0" u="none" strike="noStrike" cap="none">
                <a:solidFill>
                  <a:srgbClr val="5E5F5F"/>
                </a:solidFill>
                <a:latin typeface="Arial"/>
                <a:ea typeface="Arial"/>
                <a:cs typeface="Arial"/>
                <a:sym typeface="Arial"/>
              </a:defRPr>
            </a:lvl5pPr>
            <a:lvl6pPr marR="0" lvl="5" algn="l" rtl="0">
              <a:lnSpc>
                <a:spcPct val="100000"/>
              </a:lnSpc>
              <a:spcBef>
                <a:spcPts val="0"/>
              </a:spcBef>
              <a:spcAft>
                <a:spcPts val="0"/>
              </a:spcAft>
              <a:buClr>
                <a:srgbClr val="5E5F5F"/>
              </a:buClr>
              <a:buSzPts val="2300"/>
              <a:buFont typeface="Arial"/>
              <a:buNone/>
              <a:defRPr sz="2300" b="1" i="0" u="none" strike="noStrike" cap="none">
                <a:solidFill>
                  <a:srgbClr val="5E5F5F"/>
                </a:solidFill>
                <a:latin typeface="Arial"/>
                <a:ea typeface="Arial"/>
                <a:cs typeface="Arial"/>
                <a:sym typeface="Arial"/>
              </a:defRPr>
            </a:lvl6pPr>
            <a:lvl7pPr marR="0" lvl="6" algn="l" rtl="0">
              <a:lnSpc>
                <a:spcPct val="100000"/>
              </a:lnSpc>
              <a:spcBef>
                <a:spcPts val="0"/>
              </a:spcBef>
              <a:spcAft>
                <a:spcPts val="0"/>
              </a:spcAft>
              <a:buClr>
                <a:srgbClr val="5E5F5F"/>
              </a:buClr>
              <a:buSzPts val="2300"/>
              <a:buFont typeface="Arial"/>
              <a:buNone/>
              <a:defRPr sz="2300" b="1" i="0" u="none" strike="noStrike" cap="none">
                <a:solidFill>
                  <a:srgbClr val="5E5F5F"/>
                </a:solidFill>
                <a:latin typeface="Arial"/>
                <a:ea typeface="Arial"/>
                <a:cs typeface="Arial"/>
                <a:sym typeface="Arial"/>
              </a:defRPr>
            </a:lvl7pPr>
            <a:lvl8pPr marR="0" lvl="7" algn="l" rtl="0">
              <a:lnSpc>
                <a:spcPct val="100000"/>
              </a:lnSpc>
              <a:spcBef>
                <a:spcPts val="0"/>
              </a:spcBef>
              <a:spcAft>
                <a:spcPts val="0"/>
              </a:spcAft>
              <a:buClr>
                <a:srgbClr val="5E5F5F"/>
              </a:buClr>
              <a:buSzPts val="2300"/>
              <a:buFont typeface="Arial"/>
              <a:buNone/>
              <a:defRPr sz="2300" b="1" i="0" u="none" strike="noStrike" cap="none">
                <a:solidFill>
                  <a:srgbClr val="5E5F5F"/>
                </a:solidFill>
                <a:latin typeface="Arial"/>
                <a:ea typeface="Arial"/>
                <a:cs typeface="Arial"/>
                <a:sym typeface="Arial"/>
              </a:defRPr>
            </a:lvl8pPr>
            <a:lvl9pPr marR="0" lvl="8" algn="l" rtl="0">
              <a:lnSpc>
                <a:spcPct val="100000"/>
              </a:lnSpc>
              <a:spcBef>
                <a:spcPts val="0"/>
              </a:spcBef>
              <a:spcAft>
                <a:spcPts val="0"/>
              </a:spcAft>
              <a:buClr>
                <a:srgbClr val="5E5F5F"/>
              </a:buClr>
              <a:buSzPts val="2300"/>
              <a:buFont typeface="Arial"/>
              <a:buNone/>
              <a:defRPr sz="2300" b="1" i="0" u="none" strike="noStrike" cap="none">
                <a:solidFill>
                  <a:srgbClr val="5E5F5F"/>
                </a:solidFill>
                <a:latin typeface="Arial"/>
                <a:ea typeface="Arial"/>
                <a:cs typeface="Arial"/>
                <a:sym typeface="Arial"/>
              </a:defRPr>
            </a:lvl9pPr>
          </a:lstStyle>
          <a:p>
            <a:endParaRPr dirty="0"/>
          </a:p>
        </p:txBody>
      </p:sp>
      <p:sp>
        <p:nvSpPr>
          <p:cNvPr id="8" name="Google Shape;8;p17"/>
          <p:cNvSpPr txBox="1">
            <a:spLocks noGrp="1"/>
          </p:cNvSpPr>
          <p:nvPr>
            <p:ph type="body" idx="1"/>
          </p:nvPr>
        </p:nvSpPr>
        <p:spPr>
          <a:xfrm>
            <a:off x="342900" y="1197769"/>
            <a:ext cx="8458200" cy="3600452"/>
          </a:xfrm>
          <a:prstGeom prst="rect">
            <a:avLst/>
          </a:prstGeom>
          <a:noFill/>
          <a:ln>
            <a:noFill/>
          </a:ln>
        </p:spPr>
        <p:txBody>
          <a:bodyPr spcFirstLastPara="1" wrap="square" lIns="0" tIns="0" rIns="0" bIns="0" anchor="t" anchorCtr="0">
            <a:normAutofit/>
          </a:bodyPr>
          <a:lstStyle>
            <a:lvl1pPr marL="457200" marR="0" lvl="0" indent="-342900" algn="l" rtl="0">
              <a:lnSpc>
                <a:spcPct val="90000"/>
              </a:lnSpc>
              <a:spcBef>
                <a:spcPts val="500"/>
              </a:spcBef>
              <a:spcAft>
                <a:spcPts val="0"/>
              </a:spcAft>
              <a:buClr>
                <a:schemeClr val="accent3"/>
              </a:buClr>
              <a:buSzPts val="1800"/>
              <a:buFont typeface="Montserrat"/>
              <a:buChar char="•"/>
              <a:defRPr sz="1800" b="1"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accent3"/>
              </a:buClr>
              <a:buSzPts val="1800"/>
              <a:buFont typeface="Montserrat"/>
              <a:buChar char="•"/>
              <a:defRPr sz="1800" b="1"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accent3"/>
              </a:buClr>
              <a:buSzPts val="1800"/>
              <a:buFont typeface="Montserrat"/>
              <a:buChar char="•"/>
              <a:defRPr sz="1800" b="1"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accent3"/>
              </a:buClr>
              <a:buSzPts val="1800"/>
              <a:buFont typeface="Montserrat"/>
              <a:buChar char="•"/>
              <a:defRPr sz="1800" b="1"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accent3"/>
              </a:buClr>
              <a:buSzPts val="1800"/>
              <a:buFont typeface="Montserrat"/>
              <a:buChar char="•"/>
              <a:defRPr sz="1800" b="1"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accent3"/>
              </a:buClr>
              <a:buSzPts val="1800"/>
              <a:buFont typeface="Montserrat"/>
              <a:buChar char="•"/>
              <a:defRPr sz="1800" b="1"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accent3"/>
              </a:buClr>
              <a:buSzPts val="1800"/>
              <a:buFont typeface="Montserrat"/>
              <a:buChar char="•"/>
              <a:defRPr sz="1800" b="1"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accent3"/>
              </a:buClr>
              <a:buSzPts val="1800"/>
              <a:buFont typeface="Montserrat"/>
              <a:buChar char="•"/>
              <a:defRPr sz="1800" b="1"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accent3"/>
              </a:buClr>
              <a:buSzPts val="1800"/>
              <a:buFont typeface="Montserrat"/>
              <a:buChar char="•"/>
              <a:defRPr sz="1800" b="1" i="0" u="none" strike="noStrike" cap="none">
                <a:solidFill>
                  <a:srgbClr val="000000"/>
                </a:solidFill>
                <a:latin typeface="Arial"/>
                <a:ea typeface="Arial"/>
                <a:cs typeface="Arial"/>
                <a:sym typeface="Arial"/>
              </a:defRPr>
            </a:lvl9pPr>
          </a:lstStyle>
          <a:p>
            <a:endParaRPr dirty="0"/>
          </a:p>
        </p:txBody>
      </p:sp>
      <p:sp>
        <p:nvSpPr>
          <p:cNvPr id="9" name="Google Shape;9;p17"/>
          <p:cNvSpPr txBox="1">
            <a:spLocks noGrp="1"/>
          </p:cNvSpPr>
          <p:nvPr>
            <p:ph type="sldNum" idx="12"/>
          </p:nvPr>
        </p:nvSpPr>
        <p:spPr>
          <a:xfrm>
            <a:off x="8753374" y="4741101"/>
            <a:ext cx="104879" cy="207749"/>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5E5F5F"/>
              </a:buClr>
              <a:buSzPts val="900"/>
              <a:buFont typeface="Arial"/>
              <a:buNone/>
              <a:defRPr sz="675" b="0" i="0" u="none" strike="noStrike" cap="none">
                <a:solidFill>
                  <a:srgbClr val="5E5F5F"/>
                </a:solidFill>
                <a:latin typeface="Montserrat" pitchFamily="2" charset="77"/>
                <a:ea typeface="Montserrat" pitchFamily="2" charset="77"/>
                <a:cs typeface="Arial"/>
                <a:sym typeface="Arial"/>
              </a:defRPr>
            </a:lvl1pPr>
            <a:lvl2pPr marL="0" marR="0" lvl="1" indent="0" algn="r" rtl="0">
              <a:lnSpc>
                <a:spcPct val="100000"/>
              </a:lnSpc>
              <a:spcBef>
                <a:spcPts val="0"/>
              </a:spcBef>
              <a:spcAft>
                <a:spcPts val="0"/>
              </a:spcAft>
              <a:buClr>
                <a:srgbClr val="5E5F5F"/>
              </a:buClr>
              <a:buSzPts val="900"/>
              <a:buFont typeface="Arial"/>
              <a:buNone/>
              <a:defRPr sz="675" b="1" i="0" u="none" strike="noStrike" cap="none">
                <a:solidFill>
                  <a:srgbClr val="5E5F5F"/>
                </a:solidFill>
                <a:latin typeface="Arial"/>
                <a:ea typeface="Arial"/>
                <a:cs typeface="Arial"/>
                <a:sym typeface="Arial"/>
              </a:defRPr>
            </a:lvl2pPr>
            <a:lvl3pPr marL="0" marR="0" lvl="2" indent="0" algn="r" rtl="0">
              <a:lnSpc>
                <a:spcPct val="100000"/>
              </a:lnSpc>
              <a:spcBef>
                <a:spcPts val="0"/>
              </a:spcBef>
              <a:spcAft>
                <a:spcPts val="0"/>
              </a:spcAft>
              <a:buClr>
                <a:srgbClr val="5E5F5F"/>
              </a:buClr>
              <a:buSzPts val="900"/>
              <a:buFont typeface="Arial"/>
              <a:buNone/>
              <a:defRPr sz="675" b="1" i="0" u="none" strike="noStrike" cap="none">
                <a:solidFill>
                  <a:srgbClr val="5E5F5F"/>
                </a:solidFill>
                <a:latin typeface="Arial"/>
                <a:ea typeface="Arial"/>
                <a:cs typeface="Arial"/>
                <a:sym typeface="Arial"/>
              </a:defRPr>
            </a:lvl3pPr>
            <a:lvl4pPr marL="0" marR="0" lvl="3" indent="0" algn="r" rtl="0">
              <a:lnSpc>
                <a:spcPct val="100000"/>
              </a:lnSpc>
              <a:spcBef>
                <a:spcPts val="0"/>
              </a:spcBef>
              <a:spcAft>
                <a:spcPts val="0"/>
              </a:spcAft>
              <a:buClr>
                <a:srgbClr val="5E5F5F"/>
              </a:buClr>
              <a:buSzPts val="900"/>
              <a:buFont typeface="Arial"/>
              <a:buNone/>
              <a:defRPr sz="675" b="1" i="0" u="none" strike="noStrike" cap="none">
                <a:solidFill>
                  <a:srgbClr val="5E5F5F"/>
                </a:solidFill>
                <a:latin typeface="Arial"/>
                <a:ea typeface="Arial"/>
                <a:cs typeface="Arial"/>
                <a:sym typeface="Arial"/>
              </a:defRPr>
            </a:lvl4pPr>
            <a:lvl5pPr marL="0" marR="0" lvl="4" indent="0" algn="r" rtl="0">
              <a:lnSpc>
                <a:spcPct val="100000"/>
              </a:lnSpc>
              <a:spcBef>
                <a:spcPts val="0"/>
              </a:spcBef>
              <a:spcAft>
                <a:spcPts val="0"/>
              </a:spcAft>
              <a:buClr>
                <a:srgbClr val="5E5F5F"/>
              </a:buClr>
              <a:buSzPts val="900"/>
              <a:buFont typeface="Arial"/>
              <a:buNone/>
              <a:defRPr sz="675" b="1" i="0" u="none" strike="noStrike" cap="none">
                <a:solidFill>
                  <a:srgbClr val="5E5F5F"/>
                </a:solidFill>
                <a:latin typeface="Arial"/>
                <a:ea typeface="Arial"/>
                <a:cs typeface="Arial"/>
                <a:sym typeface="Arial"/>
              </a:defRPr>
            </a:lvl5pPr>
            <a:lvl6pPr marL="0" marR="0" lvl="5" indent="0" algn="r" rtl="0">
              <a:lnSpc>
                <a:spcPct val="100000"/>
              </a:lnSpc>
              <a:spcBef>
                <a:spcPts val="0"/>
              </a:spcBef>
              <a:spcAft>
                <a:spcPts val="0"/>
              </a:spcAft>
              <a:buClr>
                <a:srgbClr val="5E5F5F"/>
              </a:buClr>
              <a:buSzPts val="900"/>
              <a:buFont typeface="Arial"/>
              <a:buNone/>
              <a:defRPr sz="675" b="1" i="0" u="none" strike="noStrike" cap="none">
                <a:solidFill>
                  <a:srgbClr val="5E5F5F"/>
                </a:solidFill>
                <a:latin typeface="Arial"/>
                <a:ea typeface="Arial"/>
                <a:cs typeface="Arial"/>
                <a:sym typeface="Arial"/>
              </a:defRPr>
            </a:lvl6pPr>
            <a:lvl7pPr marL="0" marR="0" lvl="6" indent="0" algn="r" rtl="0">
              <a:lnSpc>
                <a:spcPct val="100000"/>
              </a:lnSpc>
              <a:spcBef>
                <a:spcPts val="0"/>
              </a:spcBef>
              <a:spcAft>
                <a:spcPts val="0"/>
              </a:spcAft>
              <a:buClr>
                <a:srgbClr val="5E5F5F"/>
              </a:buClr>
              <a:buSzPts val="900"/>
              <a:buFont typeface="Arial"/>
              <a:buNone/>
              <a:defRPr sz="675" b="1" i="0" u="none" strike="noStrike" cap="none">
                <a:solidFill>
                  <a:srgbClr val="5E5F5F"/>
                </a:solidFill>
                <a:latin typeface="Arial"/>
                <a:ea typeface="Arial"/>
                <a:cs typeface="Arial"/>
                <a:sym typeface="Arial"/>
              </a:defRPr>
            </a:lvl7pPr>
            <a:lvl8pPr marL="0" marR="0" lvl="7" indent="0" algn="r" rtl="0">
              <a:lnSpc>
                <a:spcPct val="100000"/>
              </a:lnSpc>
              <a:spcBef>
                <a:spcPts val="0"/>
              </a:spcBef>
              <a:spcAft>
                <a:spcPts val="0"/>
              </a:spcAft>
              <a:buClr>
                <a:srgbClr val="5E5F5F"/>
              </a:buClr>
              <a:buSzPts val="900"/>
              <a:buFont typeface="Arial"/>
              <a:buNone/>
              <a:defRPr sz="675" b="1" i="0" u="none" strike="noStrike" cap="none">
                <a:solidFill>
                  <a:srgbClr val="5E5F5F"/>
                </a:solidFill>
                <a:latin typeface="Arial"/>
                <a:ea typeface="Arial"/>
                <a:cs typeface="Arial"/>
                <a:sym typeface="Arial"/>
              </a:defRPr>
            </a:lvl8pPr>
            <a:lvl9pPr marL="0" marR="0" lvl="8" indent="0" algn="r" rtl="0">
              <a:lnSpc>
                <a:spcPct val="100000"/>
              </a:lnSpc>
              <a:spcBef>
                <a:spcPts val="0"/>
              </a:spcBef>
              <a:spcAft>
                <a:spcPts val="0"/>
              </a:spcAft>
              <a:buClr>
                <a:srgbClr val="5E5F5F"/>
              </a:buClr>
              <a:buSzPts val="900"/>
              <a:buFont typeface="Arial"/>
              <a:buNone/>
              <a:defRPr sz="675" b="1" i="0" u="none" strike="noStrike" cap="none">
                <a:solidFill>
                  <a:srgbClr val="5E5F5F"/>
                </a:solidFill>
                <a:latin typeface="Arial"/>
                <a:ea typeface="Arial"/>
                <a:cs typeface="Arial"/>
                <a:sym typeface="Arial"/>
              </a:defRPr>
            </a:lvl9pPr>
          </a:lstStyle>
          <a:p>
            <a:fld id="{00000000-1234-1234-1234-123412341234}" type="slidenum">
              <a:rPr lang="en-US" smtClean="0"/>
              <a:pPr/>
              <a:t>‹#›</a:t>
            </a:fld>
            <a:endParaRPr lang="en-US" sz="1050" dirty="0">
              <a:solidFill>
                <a:srgbClr val="000000"/>
              </a:solidFill>
            </a:endParaRPr>
          </a:p>
        </p:txBody>
      </p:sp>
      <p:sp>
        <p:nvSpPr>
          <p:cNvPr id="2" name="Slide Number Placeholder 5">
            <a:extLst>
              <a:ext uri="{FF2B5EF4-FFF2-40B4-BE49-F238E27FC236}">
                <a16:creationId xmlns:a16="http://schemas.microsoft.com/office/drawing/2014/main" id="{2C2F3870-5DE9-38D7-DD18-2CA354040F40}"/>
              </a:ext>
            </a:extLst>
          </p:cNvPr>
          <p:cNvSpPr txBox="1">
            <a:spLocks/>
          </p:cNvSpPr>
          <p:nvPr userDrawn="1"/>
        </p:nvSpPr>
        <p:spPr>
          <a:xfrm>
            <a:off x="46955" y="4787293"/>
            <a:ext cx="2103120" cy="276999"/>
          </a:xfrm>
          <a:prstGeom prst="rect">
            <a:avLst/>
          </a:prstGeom>
        </p:spPr>
        <p:txBody>
          <a:bodyPr/>
          <a:lstStyle>
            <a:defPPr>
              <a:defRPr kern="0"/>
            </a:defPPr>
            <a:lvl1pPr algn="l">
              <a:defRPr/>
            </a:lvl1pPr>
          </a:lstStyle>
          <a:p>
            <a:fld id="{9A3C74E0-F573-4110-A6C5-73D86718BFB6}" type="slidenum">
              <a:rPr lang="en-GB" smtClean="0"/>
              <a:pPr/>
              <a:t>‹#›</a:t>
            </a:fld>
            <a:endParaRPr lang="en-GB"/>
          </a:p>
        </p:txBody>
      </p:sp>
    </p:spTree>
    <p:extLst>
      <p:ext uri="{BB962C8B-B14F-4D97-AF65-F5344CB8AC3E}">
        <p14:creationId xmlns:p14="http://schemas.microsoft.com/office/powerpoint/2010/main" val="273947068"/>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800225"/>
            <a:ext cx="9144000" cy="3343275"/>
          </a:xfrm>
          <a:custGeom>
            <a:avLst/>
            <a:gdLst/>
            <a:ahLst/>
            <a:cxnLst/>
            <a:rect l="l" t="t" r="r" b="b"/>
            <a:pathLst>
              <a:path w="9144000" h="3343275">
                <a:moveTo>
                  <a:pt x="0" y="0"/>
                </a:moveTo>
                <a:lnTo>
                  <a:pt x="9144000" y="0"/>
                </a:lnTo>
                <a:lnTo>
                  <a:pt x="9144000" y="3342924"/>
                </a:lnTo>
                <a:lnTo>
                  <a:pt x="0" y="3342924"/>
                </a:lnTo>
                <a:lnTo>
                  <a:pt x="0" y="0"/>
                </a:lnTo>
                <a:close/>
              </a:path>
            </a:pathLst>
          </a:custGeom>
          <a:solidFill>
            <a:srgbClr val="F4F5F0"/>
          </a:solidFill>
        </p:spPr>
        <p:txBody>
          <a:bodyPr wrap="square" lIns="0" tIns="0" rIns="0" bIns="0" rtlCol="0"/>
          <a:lstStyle/>
          <a:p>
            <a:endParaRPr dirty="0"/>
          </a:p>
        </p:txBody>
      </p:sp>
      <p:sp>
        <p:nvSpPr>
          <p:cNvPr id="3" name="object 3"/>
          <p:cNvSpPr txBox="1">
            <a:spLocks noGrp="1"/>
          </p:cNvSpPr>
          <p:nvPr>
            <p:ph type="title"/>
          </p:nvPr>
        </p:nvSpPr>
        <p:spPr>
          <a:xfrm>
            <a:off x="401015" y="2382519"/>
            <a:ext cx="7820564" cy="1451038"/>
          </a:xfrm>
          <a:prstGeom prst="rect">
            <a:avLst/>
          </a:prstGeom>
        </p:spPr>
        <p:txBody>
          <a:bodyPr vert="horz" wrap="square" lIns="0" tIns="27305" rIns="0" bIns="0" rtlCol="0" anchor="t">
            <a:spAutoFit/>
          </a:bodyPr>
          <a:lstStyle/>
          <a:p>
            <a:pPr marL="12700" marR="5080">
              <a:lnSpc>
                <a:spcPts val="3700"/>
              </a:lnSpc>
              <a:spcBef>
                <a:spcPts val="215"/>
              </a:spcBef>
            </a:pPr>
            <a:r>
              <a:rPr lang="en-US" sz="3200" dirty="0">
                <a:latin typeface="Montserrat ExtraBold" panose="00000900000000000000" pitchFamily="2" charset="0"/>
                <a:cs typeface="Mongolian Baiti" panose="03000500000000000000" pitchFamily="66" charset="0"/>
              </a:rPr>
              <a:t>The first advanced blood testing for large populations with diabetes and chronic kidney disease </a:t>
            </a:r>
            <a:endParaRPr sz="3200" dirty="0">
              <a:latin typeface="Montserrat ExtraBold" panose="00000900000000000000" pitchFamily="2" charset="0"/>
              <a:cs typeface="Mongolian Baiti" panose="03000500000000000000" pitchFamily="66" charset="0"/>
            </a:endParaRPr>
          </a:p>
        </p:txBody>
      </p:sp>
      <p:pic>
        <p:nvPicPr>
          <p:cNvPr id="5" name="object 5"/>
          <p:cNvPicPr/>
          <p:nvPr/>
        </p:nvPicPr>
        <p:blipFill>
          <a:blip r:embed="rId2" cstate="print"/>
          <a:stretch>
            <a:fillRect/>
          </a:stretch>
        </p:blipFill>
        <p:spPr>
          <a:xfrm>
            <a:off x="411480" y="637031"/>
            <a:ext cx="2877311" cy="502920"/>
          </a:xfrm>
          <a:prstGeom prst="rect">
            <a:avLst/>
          </a:prstGeom>
        </p:spPr>
      </p:pic>
      <p:pic>
        <p:nvPicPr>
          <p:cNvPr id="6" name="object 6"/>
          <p:cNvPicPr/>
          <p:nvPr/>
        </p:nvPicPr>
        <p:blipFill>
          <a:blip r:embed="rId3" cstate="print"/>
          <a:stretch>
            <a:fillRect/>
          </a:stretch>
        </p:blipFill>
        <p:spPr>
          <a:xfrm>
            <a:off x="7705343" y="4462986"/>
            <a:ext cx="1249679" cy="487680"/>
          </a:xfrm>
          <a:prstGeom prst="rect">
            <a:avLst/>
          </a:prstGeom>
        </p:spPr>
      </p:pic>
      <p:sp>
        <p:nvSpPr>
          <p:cNvPr id="4" name="TextBox 3">
            <a:extLst>
              <a:ext uri="{FF2B5EF4-FFF2-40B4-BE49-F238E27FC236}">
                <a16:creationId xmlns:a16="http://schemas.microsoft.com/office/drawing/2014/main" id="{F7C2A269-CAE2-4966-4B0E-0FFD43F40472}"/>
              </a:ext>
            </a:extLst>
          </p:cNvPr>
          <p:cNvSpPr txBox="1"/>
          <p:nvPr/>
        </p:nvSpPr>
        <p:spPr>
          <a:xfrm>
            <a:off x="376914" y="4046519"/>
            <a:ext cx="2331117" cy="369332"/>
          </a:xfrm>
          <a:prstGeom prst="rect">
            <a:avLst/>
          </a:prstGeom>
          <a:noFill/>
        </p:spPr>
        <p:txBody>
          <a:bodyPr wrap="square" rtlCol="0">
            <a:spAutoFit/>
          </a:bodyPr>
          <a:lstStyle/>
          <a:p>
            <a:r>
              <a:rPr lang="en-US" dirty="0">
                <a:solidFill>
                  <a:schemeClr val="tx1"/>
                </a:solidFill>
                <a:latin typeface="Montserrat ExtraBold" panose="00000900000000000000" pitchFamily="2" charset="0"/>
              </a:rPr>
              <a:t>September</a:t>
            </a:r>
            <a:r>
              <a:rPr lang="en-US" dirty="0">
                <a:latin typeface="Montserrat ExtraBold" panose="00000900000000000000" pitchFamily="2" charset="0"/>
              </a:rPr>
              <a:t> 2025</a:t>
            </a:r>
          </a:p>
        </p:txBody>
      </p:sp>
      <p:sp>
        <p:nvSpPr>
          <p:cNvPr id="10" name="Slide Number Placeholder 9">
            <a:extLst>
              <a:ext uri="{FF2B5EF4-FFF2-40B4-BE49-F238E27FC236}">
                <a16:creationId xmlns:a16="http://schemas.microsoft.com/office/drawing/2014/main" id="{DBD28B37-867D-66F5-0CFA-44091FF1DA34}"/>
              </a:ext>
            </a:extLst>
          </p:cNvPr>
          <p:cNvSpPr>
            <a:spLocks noGrp="1"/>
          </p:cNvSpPr>
          <p:nvPr>
            <p:ph type="sldNum" sz="quarter" idx="7"/>
          </p:nvPr>
        </p:nvSpPr>
        <p:spPr/>
        <p:txBody>
          <a:bodyPr/>
          <a:lstStyle/>
          <a:p>
            <a:fld id="{B6F15528-21DE-4FAA-801E-634DDDAF4B2B}" type="slidenum">
              <a:rPr lang="en-GB" smtClean="0"/>
              <a:pPr/>
              <a:t>1</a:t>
            </a:fld>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EF75-3FC6-E37F-F421-F1435D985338}"/>
            </a:ext>
          </a:extLst>
        </p:cNvPr>
        <p:cNvGrpSpPr/>
        <p:nvPr/>
      </p:nvGrpSpPr>
      <p:grpSpPr>
        <a:xfrm>
          <a:off x="0" y="0"/>
          <a:ext cx="0" cy="0"/>
          <a:chOff x="0" y="0"/>
          <a:chExt cx="0" cy="0"/>
        </a:xfrm>
      </p:grpSpPr>
      <p:sp>
        <p:nvSpPr>
          <p:cNvPr id="7170" name="Rectangle">
            <a:extLst>
              <a:ext uri="{FF2B5EF4-FFF2-40B4-BE49-F238E27FC236}">
                <a16:creationId xmlns:a16="http://schemas.microsoft.com/office/drawing/2014/main" id="{E70967AA-6E5F-D789-D2C8-66943E9167B0}"/>
              </a:ext>
            </a:extLst>
          </p:cNvPr>
          <p:cNvSpPr>
            <a:spLocks noChangeArrowheads="1"/>
          </p:cNvSpPr>
          <p:nvPr/>
        </p:nvSpPr>
        <p:spPr bwMode="auto">
          <a:xfrm>
            <a:off x="-8335" y="0"/>
            <a:ext cx="9152335" cy="1081088"/>
          </a:xfrm>
          <a:prstGeom prst="rect">
            <a:avLst/>
          </a:prstGeom>
          <a:solidFill>
            <a:srgbClr val="F4F5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rIns="34290"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GB" altLang="en-US" sz="1350">
              <a:solidFill>
                <a:srgbClr val="323333"/>
              </a:solidFill>
              <a:latin typeface="Montserrat Regular" pitchFamily="2" charset="0"/>
              <a:ea typeface="Montserrat Regular" pitchFamily="2" charset="0"/>
              <a:cs typeface="Montserrat Regular" pitchFamily="2" charset="0"/>
            </a:endParaRPr>
          </a:p>
        </p:txBody>
      </p:sp>
      <p:sp>
        <p:nvSpPr>
          <p:cNvPr id="3" name="Title 1">
            <a:extLst>
              <a:ext uri="{FF2B5EF4-FFF2-40B4-BE49-F238E27FC236}">
                <a16:creationId xmlns:a16="http://schemas.microsoft.com/office/drawing/2014/main" id="{262C3633-B60D-97C4-61A8-B8018CDA3C20}"/>
              </a:ext>
            </a:extLst>
          </p:cNvPr>
          <p:cNvSpPr txBox="1"/>
          <p:nvPr/>
        </p:nvSpPr>
        <p:spPr>
          <a:xfrm>
            <a:off x="254793" y="186601"/>
            <a:ext cx="8546307" cy="707886"/>
          </a:xfrm>
          <a:prstGeom prst="rect">
            <a:avLst/>
          </a:prstGeom>
          <a:noFill/>
          <a:ln cap="flat">
            <a:noFill/>
          </a:ln>
        </p:spPr>
        <p:txBody>
          <a:bodyPr wrap="square" lIns="0" tIns="0" rIns="0" bIns="0">
            <a:spAutoFit/>
          </a:bodyPr>
          <a:lstStyle/>
          <a:p>
            <a:pPr>
              <a:defRPr sz="1800" b="0" i="0" u="none" strike="noStrike" kern="0" cap="none" spc="0" baseline="0">
                <a:solidFill>
                  <a:srgbClr val="000000"/>
                </a:solidFill>
                <a:uFillTx/>
              </a:defRPr>
            </a:pPr>
            <a:r>
              <a:rPr lang="en-US" sz="2300" dirty="0">
                <a:solidFill>
                  <a:srgbClr val="6C279B"/>
                </a:solidFill>
                <a:latin typeface="Montserrat ExtraBold" panose="00000900000000000000" pitchFamily="2" charset="0"/>
                <a:ea typeface="Arial"/>
                <a:cs typeface="Arial" panose="020B0604020202020204" pitchFamily="34" charset="0"/>
              </a:rPr>
              <a:t>Significant quarter over quarter margin and efficiency improvements, as projected </a:t>
            </a:r>
            <a:endParaRPr lang="en-US" sz="2300" b="1" dirty="0">
              <a:solidFill>
                <a:srgbClr val="6C279B"/>
              </a:solidFill>
              <a:latin typeface="Montserrat ExtraBold" panose="00000900000000000000" pitchFamily="2" charset="0"/>
              <a:ea typeface="Arial"/>
              <a:cs typeface="Arial" panose="020B0604020202020204" pitchFamily="34" charset="0"/>
            </a:endParaRPr>
          </a:p>
        </p:txBody>
      </p:sp>
      <p:sp>
        <p:nvSpPr>
          <p:cNvPr id="7172" name="TextBox 26">
            <a:extLst>
              <a:ext uri="{FF2B5EF4-FFF2-40B4-BE49-F238E27FC236}">
                <a16:creationId xmlns:a16="http://schemas.microsoft.com/office/drawing/2014/main" id="{B874A6D9-DF6F-E8D0-1F6C-834F9081E437}"/>
              </a:ext>
            </a:extLst>
          </p:cNvPr>
          <p:cNvSpPr txBox="1">
            <a:spLocks noChangeArrowheads="1"/>
          </p:cNvSpPr>
          <p:nvPr/>
        </p:nvSpPr>
        <p:spPr bwMode="auto">
          <a:xfrm>
            <a:off x="8171260" y="4924425"/>
            <a:ext cx="838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r" eaLnBrk="1" hangingPunct="1">
              <a:lnSpc>
                <a:spcPct val="100000"/>
              </a:lnSpc>
              <a:spcBef>
                <a:spcPct val="0"/>
              </a:spcBef>
              <a:buFontTx/>
              <a:buNone/>
            </a:pPr>
            <a:r>
              <a:rPr lang="en-GB" altLang="en-US" sz="600" dirty="0">
                <a:solidFill>
                  <a:srgbClr val="5E5F5F"/>
                </a:solidFill>
                <a:latin typeface="Montserrat" pitchFamily="2" charset="77"/>
              </a:rPr>
              <a:t>© 2025</a:t>
            </a:r>
          </a:p>
        </p:txBody>
      </p:sp>
      <p:graphicFrame>
        <p:nvGraphicFramePr>
          <p:cNvPr id="6" name="Chart 5">
            <a:extLst>
              <a:ext uri="{FF2B5EF4-FFF2-40B4-BE49-F238E27FC236}">
                <a16:creationId xmlns:a16="http://schemas.microsoft.com/office/drawing/2014/main" id="{389E0314-30FF-389B-E299-94BBADB9D9FA}"/>
              </a:ext>
            </a:extLst>
          </p:cNvPr>
          <p:cNvGraphicFramePr>
            <a:graphicFrameLocks/>
          </p:cNvGraphicFramePr>
          <p:nvPr>
            <p:extLst>
              <p:ext uri="{D42A27DB-BD31-4B8C-83A1-F6EECF244321}">
                <p14:modId xmlns:p14="http://schemas.microsoft.com/office/powerpoint/2010/main" val="1356832823"/>
              </p:ext>
            </p:extLst>
          </p:nvPr>
        </p:nvGraphicFramePr>
        <p:xfrm>
          <a:off x="4024707" y="1240104"/>
          <a:ext cx="4984753" cy="352530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E623024-F7CF-2EB7-B0FF-9BA3904D159F}"/>
              </a:ext>
            </a:extLst>
          </p:cNvPr>
          <p:cNvSpPr txBox="1"/>
          <p:nvPr/>
        </p:nvSpPr>
        <p:spPr>
          <a:xfrm>
            <a:off x="0" y="1385875"/>
            <a:ext cx="4092236" cy="4431983"/>
          </a:xfrm>
          <a:prstGeom prst="rect">
            <a:avLst/>
          </a:prstGeom>
          <a:noFill/>
        </p:spPr>
        <p:txBody>
          <a:bodyPr wrap="square">
            <a:spAutoFit/>
          </a:bodyPr>
          <a:lstStyle/>
          <a:p>
            <a:pPr>
              <a:defRPr/>
            </a:pPr>
            <a:endParaRPr lang="en-GB" sz="1100" b="1" dirty="0">
              <a:solidFill>
                <a:srgbClr val="7030A0"/>
              </a:solidFill>
              <a:latin typeface="Montserrat SemiBold" panose="00000700000000000000" pitchFamily="2" charset="0"/>
              <a:cs typeface="Arial" panose="020B0604020202020204" pitchFamily="34" charset="0"/>
            </a:endParaRPr>
          </a:p>
          <a:p>
            <a:pPr marL="171450" indent="-171450">
              <a:buFont typeface="Arial" panose="020B0604020202020204" pitchFamily="34" charset="0"/>
              <a:buChar char="•"/>
              <a:defRPr/>
            </a:pPr>
            <a:r>
              <a:rPr lang="en-GB" sz="1100" b="1" dirty="0">
                <a:solidFill>
                  <a:srgbClr val="7030A0"/>
                </a:solidFill>
                <a:latin typeface="Montserrat SemiBold" panose="00000700000000000000" pitchFamily="2" charset="0"/>
                <a:cs typeface="Arial" panose="020B0604020202020204" pitchFamily="34" charset="0"/>
              </a:rPr>
              <a:t>Headcount Optimization - </a:t>
            </a:r>
            <a:r>
              <a:rPr lang="en-US" sz="1100" dirty="0">
                <a:latin typeface="Montserrat SemiBold" panose="00000700000000000000" pitchFamily="2" charset="0"/>
                <a:cs typeface="Arial" panose="020B0604020202020204" pitchFamily="34" charset="0"/>
              </a:rPr>
              <a:t>avg 82 (FY23) to 47 (FY25)</a:t>
            </a:r>
          </a:p>
          <a:p>
            <a:pPr>
              <a:defRPr/>
            </a:pPr>
            <a:endParaRPr lang="en-GB" sz="1100" b="1" dirty="0">
              <a:solidFill>
                <a:srgbClr val="7030A0"/>
              </a:solidFill>
              <a:latin typeface="Montserrat SemiBold" panose="00000700000000000000" pitchFamily="2" charset="0"/>
              <a:cs typeface="Arial" panose="020B0604020202020204" pitchFamily="34" charset="0"/>
            </a:endParaRPr>
          </a:p>
          <a:p>
            <a:pPr marL="171450" indent="-171450">
              <a:buFont typeface="Arial" panose="020B0604020202020204" pitchFamily="34" charset="0"/>
              <a:buChar char="•"/>
              <a:defRPr/>
            </a:pPr>
            <a:r>
              <a:rPr lang="en-GB" sz="1100" b="1" dirty="0">
                <a:solidFill>
                  <a:srgbClr val="7030A0"/>
                </a:solidFill>
                <a:latin typeface="Montserrat SemiBold" panose="00000700000000000000" pitchFamily="2" charset="0"/>
                <a:cs typeface="Arial" panose="020B0604020202020204" pitchFamily="34" charset="0"/>
              </a:rPr>
              <a:t>Significant reduction in order cancellation rates</a:t>
            </a:r>
          </a:p>
          <a:p>
            <a:pPr>
              <a:defRPr/>
            </a:pPr>
            <a:endParaRPr lang="en-GB" sz="1100" b="1" dirty="0">
              <a:solidFill>
                <a:srgbClr val="7030A0"/>
              </a:solidFill>
              <a:latin typeface="Montserrat SemiBold" panose="00000700000000000000" pitchFamily="2" charset="0"/>
              <a:cs typeface="Arial" panose="020B0604020202020204" pitchFamily="34" charset="0"/>
            </a:endParaRPr>
          </a:p>
          <a:p>
            <a:pPr marL="171450" indent="-171450">
              <a:buFont typeface="Arial" panose="020B0604020202020204" pitchFamily="34" charset="0"/>
              <a:buChar char="•"/>
              <a:defRPr/>
            </a:pPr>
            <a:r>
              <a:rPr lang="en-GB" sz="1100" b="1" dirty="0">
                <a:solidFill>
                  <a:srgbClr val="7030A0"/>
                </a:solidFill>
                <a:latin typeface="Montserrat SemiBold" panose="00000700000000000000" pitchFamily="2" charset="0"/>
                <a:cs typeface="Arial" panose="020B0604020202020204" pitchFamily="34" charset="0"/>
              </a:rPr>
              <a:t>Increased lab productivity</a:t>
            </a:r>
          </a:p>
          <a:p>
            <a:pPr marL="171450" indent="-171450">
              <a:buFont typeface="Arial" panose="020B0604020202020204" pitchFamily="34" charset="0"/>
              <a:buChar char="•"/>
              <a:defRPr/>
            </a:pPr>
            <a:endParaRPr lang="en-GB" sz="1100" b="1" dirty="0">
              <a:solidFill>
                <a:srgbClr val="7030A0"/>
              </a:solidFill>
              <a:latin typeface="Montserrat SemiBold" panose="00000700000000000000" pitchFamily="2" charset="0"/>
              <a:cs typeface="Arial" panose="020B0604020202020204" pitchFamily="34" charset="0"/>
            </a:endParaRPr>
          </a:p>
          <a:p>
            <a:pPr marL="171450" indent="-171450">
              <a:buFont typeface="Arial" panose="020B0604020202020204" pitchFamily="34" charset="0"/>
              <a:buChar char="•"/>
              <a:defRPr/>
            </a:pPr>
            <a:r>
              <a:rPr lang="en-GB" sz="1100" b="1" dirty="0">
                <a:solidFill>
                  <a:srgbClr val="7030A0"/>
                </a:solidFill>
                <a:latin typeface="Montserrat SemiBold" panose="00000700000000000000" pitchFamily="2" charset="0"/>
                <a:cs typeface="Arial" panose="020B0604020202020204" pitchFamily="34" charset="0"/>
              </a:rPr>
              <a:t>Strengthening of Balance sheet –</a:t>
            </a:r>
            <a:r>
              <a:rPr lang="en-GB" sz="1100" b="1" dirty="0">
                <a:solidFill>
                  <a:schemeClr val="tx1"/>
                </a:solidFill>
                <a:latin typeface="Montserrat SemiBold" panose="00000700000000000000" pitchFamily="2" charset="0"/>
                <a:cs typeface="Arial" panose="020B0604020202020204" pitchFamily="34" charset="0"/>
              </a:rPr>
              <a:t> now in net current asset position</a:t>
            </a:r>
          </a:p>
          <a:p>
            <a:pPr marL="171450" indent="-171450">
              <a:buFont typeface="Arial" panose="020B0604020202020204" pitchFamily="34" charset="0"/>
              <a:buChar char="•"/>
              <a:defRPr/>
            </a:pPr>
            <a:endParaRPr lang="en-GB" sz="1100" b="1" dirty="0">
              <a:solidFill>
                <a:schemeClr val="tx1"/>
              </a:solidFill>
              <a:latin typeface="Montserrat SemiBold" panose="00000700000000000000" pitchFamily="2" charset="0"/>
              <a:cs typeface="Arial" panose="020B0604020202020204" pitchFamily="34" charset="0"/>
            </a:endParaRPr>
          </a:p>
          <a:p>
            <a:pPr marL="171450" indent="-171450">
              <a:buFont typeface="Arial" panose="020B0604020202020204" pitchFamily="34" charset="0"/>
              <a:buChar char="•"/>
              <a:defRPr/>
            </a:pPr>
            <a:r>
              <a:rPr lang="en-US" sz="1100" b="1" dirty="0">
                <a:solidFill>
                  <a:srgbClr val="7030A0"/>
                </a:solidFill>
                <a:latin typeface="Montserrat SemiBold" panose="00000700000000000000" pitchFamily="2" charset="0"/>
                <a:cs typeface="Arial" panose="020B0604020202020204" pitchFamily="34" charset="0"/>
              </a:rPr>
              <a:t>Over $1m income from R&amp;D tax credits and grants</a:t>
            </a:r>
          </a:p>
          <a:p>
            <a:pPr marL="171450" indent="-171450">
              <a:buFont typeface="Arial" panose="020B0604020202020204" pitchFamily="34" charset="0"/>
              <a:buChar char="•"/>
              <a:defRPr/>
            </a:pPr>
            <a:endParaRPr lang="en-US" sz="1100" b="1" dirty="0">
              <a:solidFill>
                <a:srgbClr val="7030A0"/>
              </a:solidFill>
              <a:latin typeface="Montserrat SemiBold" panose="00000700000000000000" pitchFamily="2" charset="0"/>
              <a:cs typeface="Arial" panose="020B0604020202020204" pitchFamily="34" charset="0"/>
            </a:endParaRPr>
          </a:p>
          <a:p>
            <a:pPr marL="171450" indent="-171450">
              <a:buFont typeface="Arial" panose="020B0604020202020204" pitchFamily="34" charset="0"/>
              <a:buChar char="•"/>
              <a:defRPr/>
            </a:pPr>
            <a:endParaRPr lang="en-US" sz="1100" b="1" dirty="0">
              <a:solidFill>
                <a:srgbClr val="7030A0"/>
              </a:solidFill>
              <a:latin typeface="Montserrat SemiBold" panose="00000700000000000000" pitchFamily="2" charset="0"/>
              <a:cs typeface="Arial" panose="020B0604020202020204" pitchFamily="34" charset="0"/>
            </a:endParaRPr>
          </a:p>
          <a:p>
            <a:pPr marL="171450" indent="-171450">
              <a:buFont typeface="Arial" panose="020B0604020202020204" pitchFamily="34" charset="0"/>
              <a:buChar char="•"/>
              <a:defRPr/>
            </a:pPr>
            <a:endParaRPr lang="en-US" sz="1100" b="1" dirty="0">
              <a:solidFill>
                <a:srgbClr val="7030A0"/>
              </a:solidFill>
              <a:latin typeface="Montserrat SemiBold" panose="00000700000000000000" pitchFamily="2" charset="0"/>
              <a:cs typeface="Arial" panose="020B0604020202020204" pitchFamily="34" charset="0"/>
            </a:endParaRPr>
          </a:p>
          <a:p>
            <a:pPr marL="171450" indent="-171450" algn="ctr">
              <a:buFont typeface="Arial" panose="020B0604020202020204" pitchFamily="34" charset="0"/>
              <a:buChar char="•"/>
              <a:defRPr/>
            </a:pPr>
            <a:endParaRPr lang="en-US" sz="1100" b="1" dirty="0">
              <a:solidFill>
                <a:srgbClr val="7030A0"/>
              </a:solidFill>
              <a:latin typeface="Montserrat SemiBold" panose="00000700000000000000" pitchFamily="2" charset="0"/>
              <a:cs typeface="Arial" panose="020B0604020202020204" pitchFamily="34" charset="0"/>
            </a:endParaRPr>
          </a:p>
          <a:p>
            <a:pPr algn="ctr">
              <a:defRPr/>
            </a:pPr>
            <a:r>
              <a:rPr lang="en-US" sz="1400" b="1" dirty="0">
                <a:solidFill>
                  <a:srgbClr val="7030A0"/>
                </a:solidFill>
                <a:latin typeface="Montserrat SemiBold" panose="00000700000000000000" pitchFamily="2" charset="0"/>
                <a:cs typeface="Arial" panose="020B0604020202020204" pitchFamily="34" charset="0"/>
              </a:rPr>
              <a:t>Gains in efficiency and margin are expected to through FY28, particularly with testing and services sales</a:t>
            </a:r>
          </a:p>
          <a:p>
            <a:pPr marL="171450" indent="-171450">
              <a:buFont typeface="Arial" panose="020B0604020202020204" pitchFamily="34" charset="0"/>
              <a:buChar char="•"/>
              <a:defRPr/>
            </a:pPr>
            <a:endParaRPr lang="en-GB" sz="1100" b="1" dirty="0">
              <a:solidFill>
                <a:schemeClr val="tx1"/>
              </a:solidFill>
              <a:latin typeface="Montserrat SemiBold" panose="00000700000000000000" pitchFamily="2" charset="0"/>
              <a:cs typeface="Arial" panose="020B0604020202020204" pitchFamily="34" charset="0"/>
            </a:endParaRPr>
          </a:p>
          <a:p>
            <a:pPr marL="171450" indent="-171450">
              <a:buFont typeface="Arial" panose="020B0604020202020204" pitchFamily="34" charset="0"/>
              <a:buChar char="•"/>
              <a:defRPr/>
            </a:pPr>
            <a:endParaRPr lang="en-GB" sz="1100" b="1" dirty="0">
              <a:solidFill>
                <a:srgbClr val="7030A0"/>
              </a:solidFill>
              <a:latin typeface="Arial" panose="020B0604020202020204" pitchFamily="34" charset="0"/>
              <a:cs typeface="Arial" panose="020B0604020202020204" pitchFamily="34" charset="0"/>
            </a:endParaRPr>
          </a:p>
          <a:p>
            <a:pPr>
              <a:defRPr/>
            </a:pPr>
            <a:endParaRPr lang="en-GB" sz="1100" b="1" dirty="0">
              <a:solidFill>
                <a:srgbClr val="7030A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GB" sz="1100" b="1" dirty="0">
              <a:solidFill>
                <a:srgbClr val="7030A0"/>
              </a:solidFill>
              <a:latin typeface="Arial" panose="020B0604020202020204" pitchFamily="34" charset="0"/>
              <a:cs typeface="Arial" panose="020B0604020202020204" pitchFamily="34" charset="0"/>
            </a:endParaRPr>
          </a:p>
          <a:p>
            <a:pPr>
              <a:defRPr/>
            </a:pPr>
            <a:endParaRPr lang="en-US" sz="1100" b="1" dirty="0">
              <a:solidFill>
                <a:srgbClr val="7030A0"/>
              </a:solidFill>
              <a:latin typeface="Arial" panose="020B0604020202020204" pitchFamily="34" charset="0"/>
              <a:cs typeface="Arial" panose="020B0604020202020204" pitchFamily="34" charset="0"/>
            </a:endParaRPr>
          </a:p>
          <a:p>
            <a:pPr>
              <a:defRPr/>
            </a:pP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42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14350"/>
          </a:xfrm>
          <a:custGeom>
            <a:avLst/>
            <a:gdLst/>
            <a:ahLst/>
            <a:cxnLst/>
            <a:rect l="l" t="t" r="r" b="b"/>
            <a:pathLst>
              <a:path w="12192000" h="685800">
                <a:moveTo>
                  <a:pt x="12192000" y="0"/>
                </a:moveTo>
                <a:lnTo>
                  <a:pt x="0" y="0"/>
                </a:lnTo>
                <a:lnTo>
                  <a:pt x="0" y="685800"/>
                </a:lnTo>
                <a:lnTo>
                  <a:pt x="12192000" y="685800"/>
                </a:lnTo>
                <a:lnTo>
                  <a:pt x="12192000" y="0"/>
                </a:lnTo>
                <a:close/>
              </a:path>
            </a:pathLst>
          </a:custGeom>
          <a:solidFill>
            <a:srgbClr val="F4F5EF"/>
          </a:solidFill>
        </p:spPr>
        <p:txBody>
          <a:bodyPr wrap="square" lIns="0" tIns="0" rIns="0" bIns="0" rtlCol="0"/>
          <a:lstStyle/>
          <a:p>
            <a:endParaRPr/>
          </a:p>
        </p:txBody>
      </p:sp>
      <p:sp>
        <p:nvSpPr>
          <p:cNvPr id="3" name="object 3"/>
          <p:cNvSpPr txBox="1">
            <a:spLocks noGrp="1"/>
          </p:cNvSpPr>
          <p:nvPr>
            <p:ph type="title"/>
          </p:nvPr>
        </p:nvSpPr>
        <p:spPr>
          <a:xfrm>
            <a:off x="289026" y="104299"/>
            <a:ext cx="2862263" cy="363561"/>
          </a:xfrm>
          <a:prstGeom prst="rect">
            <a:avLst/>
          </a:prstGeom>
        </p:spPr>
        <p:txBody>
          <a:bodyPr vert="horz" wrap="square" lIns="0" tIns="9525" rIns="0" bIns="0" rtlCol="0">
            <a:spAutoFit/>
          </a:bodyPr>
          <a:lstStyle/>
          <a:p>
            <a:pPr marL="9525">
              <a:spcBef>
                <a:spcPts val="75"/>
              </a:spcBef>
            </a:pPr>
            <a:r>
              <a:rPr spc="158" dirty="0"/>
              <a:t>Disclaimer</a:t>
            </a:r>
            <a:endParaRPr spc="71" dirty="0"/>
          </a:p>
        </p:txBody>
      </p:sp>
      <p:sp>
        <p:nvSpPr>
          <p:cNvPr id="4" name="object 4"/>
          <p:cNvSpPr txBox="1"/>
          <p:nvPr/>
        </p:nvSpPr>
        <p:spPr>
          <a:xfrm>
            <a:off x="8731663" y="4912919"/>
            <a:ext cx="289560" cy="101951"/>
          </a:xfrm>
          <a:prstGeom prst="rect">
            <a:avLst/>
          </a:prstGeom>
        </p:spPr>
        <p:txBody>
          <a:bodyPr vert="horz" wrap="square" lIns="0" tIns="9525" rIns="0" bIns="0" rtlCol="0">
            <a:spAutoFit/>
          </a:bodyPr>
          <a:lstStyle/>
          <a:p>
            <a:pPr marL="9525">
              <a:spcBef>
                <a:spcPts val="75"/>
              </a:spcBef>
            </a:pPr>
            <a:r>
              <a:rPr sz="600">
                <a:solidFill>
                  <a:srgbClr val="5E5F5F"/>
                </a:solidFill>
                <a:latin typeface="Calibri"/>
                <a:cs typeface="Calibri"/>
              </a:rPr>
              <a:t>©</a:t>
            </a:r>
            <a:r>
              <a:rPr sz="600" spc="11">
                <a:solidFill>
                  <a:srgbClr val="5E5F5F"/>
                </a:solidFill>
                <a:latin typeface="Calibri"/>
                <a:cs typeface="Calibri"/>
              </a:rPr>
              <a:t> </a:t>
            </a:r>
            <a:r>
              <a:rPr sz="600" spc="49">
                <a:solidFill>
                  <a:srgbClr val="5E5F5F"/>
                </a:solidFill>
                <a:latin typeface="Calibri"/>
                <a:cs typeface="Calibri"/>
              </a:rPr>
              <a:t>2024</a:t>
            </a:r>
            <a:endParaRPr sz="600">
              <a:latin typeface="Calibri"/>
              <a:cs typeface="Calibri"/>
            </a:endParaRPr>
          </a:p>
        </p:txBody>
      </p:sp>
      <p:pic>
        <p:nvPicPr>
          <p:cNvPr id="5" name="object 5"/>
          <p:cNvPicPr/>
          <p:nvPr/>
        </p:nvPicPr>
        <p:blipFill>
          <a:blip r:embed="rId2" cstate="print"/>
          <a:stretch>
            <a:fillRect/>
          </a:stretch>
        </p:blipFill>
        <p:spPr>
          <a:xfrm>
            <a:off x="8249602" y="4654906"/>
            <a:ext cx="768953" cy="300656"/>
          </a:xfrm>
          <a:prstGeom prst="rect">
            <a:avLst/>
          </a:prstGeom>
        </p:spPr>
      </p:pic>
      <p:sp>
        <p:nvSpPr>
          <p:cNvPr id="6" name="object 6"/>
          <p:cNvSpPr txBox="1"/>
          <p:nvPr/>
        </p:nvSpPr>
        <p:spPr>
          <a:xfrm>
            <a:off x="122777" y="1343672"/>
            <a:ext cx="8633936" cy="2773901"/>
          </a:xfrm>
          <a:prstGeom prst="rect">
            <a:avLst/>
          </a:prstGeom>
        </p:spPr>
        <p:txBody>
          <a:bodyPr vert="horz" wrap="square" lIns="0" tIns="20003" rIns="0" bIns="0" rtlCol="0">
            <a:spAutoFit/>
          </a:bodyPr>
          <a:lstStyle/>
          <a:p>
            <a:pPr marL="9525" marR="9525">
              <a:lnSpc>
                <a:spcPct val="114999"/>
              </a:lnSpc>
            </a:pPr>
            <a:r>
              <a:rPr lang="en-GB" sz="450" dirty="0">
                <a:solidFill>
                  <a:srgbClr val="313333"/>
                </a:solidFill>
                <a:latin typeface="+mn-lt"/>
                <a:cs typeface="Calibri"/>
              </a:rPr>
              <a:t>The information contained in these slides and this presentation is being supplied to you by </a:t>
            </a:r>
            <a:r>
              <a:rPr lang="en-GB" sz="450" dirty="0" err="1">
                <a:solidFill>
                  <a:srgbClr val="313333"/>
                </a:solidFill>
                <a:latin typeface="+mn-lt"/>
                <a:cs typeface="Calibri"/>
              </a:rPr>
              <a:t>Renalytix</a:t>
            </a:r>
            <a:r>
              <a:rPr lang="en-GB" sz="450" dirty="0">
                <a:solidFill>
                  <a:srgbClr val="313333"/>
                </a:solidFill>
                <a:latin typeface="+mn-lt"/>
                <a:cs typeface="Calibri"/>
              </a:rPr>
              <a:t> plc (the “Company”) solely for your information. For the purposes of this disclaimer references to the “Presentation” shall mean and include the slides that follow, any video recording or oral briefing in connection with the slides, any question-and-answer session(s) that follow(s) the oral presentation, hard or soft copies of this document and any materials distributed at, or in connection with the Presentation. This Presentation may not be published, distributed, copied, reproduced, in whole or in part, or otherwise disseminated, directly or indirectly, to the press or any other person. Failure to comply with this restriction may, inter alia, constitute a violation of applicable securities laws. The contents of the Presentation and accompanying materials have not been examined or approved by the Financial Conduct Authority (the FCA), London Stock Exchange plc or any other regulatory body, nor is it intended that the Presentation and accompanying materials will be so examined or approved. The information and opinions presented or contained in the Presentation and accompanying materials are subject to verification, updating, completion, correction, revision and amendment in any way without liability or notice to any person. None of the Company, the Company’s broker or any of their respective affiliates or any of their respective representatives undertakes any obligation to verify, update, complete, correct, revise or amend the Presentation or to provide recipients with access to any additional information that may arise in connection with it. Prospective investors are advised to conduct their own due diligence. The Company’s broker is authorised and regulated in the United Kingdom by the FCA and is acting exclusively for the Company and for no one else in connection with the placing of shares and will not regard any other person (whether or not a recipient of the Presentation) as a client in relation to the placing of shares or any transaction, arrangement or other matter referred to in the Presentation and will not be responsible to anyone other than the Company for providing the protections afforded to its clients or for giving advice in relation to the placing of shares or any transaction, arrangement or other matter referred to in the P:resenttaion or accompanying materials.</a:t>
            </a:r>
          </a:p>
          <a:p>
            <a:pPr marL="9525" marR="9525">
              <a:lnSpc>
                <a:spcPct val="114999"/>
              </a:lnSpc>
            </a:pPr>
            <a:endParaRPr lang="en-GB" sz="450" dirty="0">
              <a:solidFill>
                <a:srgbClr val="313333"/>
              </a:solidFill>
              <a:latin typeface="+mn-lt"/>
              <a:cs typeface="Calibri"/>
            </a:endParaRPr>
          </a:p>
          <a:p>
            <a:pPr algn="l">
              <a:spcBef>
                <a:spcPts val="56"/>
              </a:spcBef>
            </a:pPr>
            <a:r>
              <a:rPr lang="en-GB" sz="450" dirty="0">
                <a:solidFill>
                  <a:srgbClr val="313333"/>
                </a:solidFill>
                <a:latin typeface="+mn-lt"/>
                <a:cs typeface="Calibri"/>
              </a:rPr>
              <a:t>This Presentation does not constitute or form part of any offer or invitation to sell or issue, or any solicitation of any offer to purchase or subscribe for, any securities of the Company nor shall it or any part of it nor the fact of its distribution form the basis of, or be relied on in connection with, any contract, commitment or investment decision in relation to any such matter nor does it constitute a recommendation regarding the securities of the Company. Investors and prospective investors in securities of the Company are required to make their own independent investigation and appraisal of the business and financial condition of the Company and the nature of the securities. This Presentation should not be considered as the giving of investment advice by the Company or any of its shareholders, directors, officers, agents, employees or advisers. Each party to whom this Presentation is made available must make its own independent assessment of the Company after making such investigations and taking such advice as may be deemed necessary. In particular, any estimates or projections or opinions contained herein necessarily involve significant elements of subjective judgment, analysis and assumptions and each recipient should satisfy itself in relation to such matters. The Presentation and accompanying materials are only addressed to, and are only directed at: (a) in member states of the European Economic Area, persons who are "qualified investors" within the meaning of Article 2(e) of Regulation (EU) 2017/1129 (Qualified Investors); (b) in the United Kingdom, Qualified Investors who (</a:t>
            </a:r>
            <a:r>
              <a:rPr lang="en-GB" sz="450" dirty="0" err="1">
                <a:solidFill>
                  <a:srgbClr val="313333"/>
                </a:solidFill>
                <a:latin typeface="+mn-lt"/>
                <a:cs typeface="Calibri"/>
              </a:rPr>
              <a:t>i</a:t>
            </a:r>
            <a:r>
              <a:rPr lang="en-GB" sz="450" dirty="0">
                <a:solidFill>
                  <a:srgbClr val="313333"/>
                </a:solidFill>
                <a:latin typeface="+mn-lt"/>
                <a:cs typeface="Calibri"/>
              </a:rPr>
              <a:t>) have professional experience in matters relating to investments and who fall within the definition of "investment professionals" in Article 19(5) of the Financial Services and Markets Act 2000 (Financial Promotion) Order 2005 (the Order), or (ii) are persons who fall within Article 49(2)(a) to (d) of the Order; and (c) otherwise, persons to whom they may otherwise lawfully be communicated (each such person in (a), (b) and (c), a "relevant person"). It is a condition of your receiving the Presentation that you are a "relevant person". No person may rely on or act upon the matters communicated in the Presentation. Any investment or investment activity to which the Presentation relates is available only to "relevant persons" and will be engaged in only with "relevant persons".</a:t>
            </a:r>
          </a:p>
          <a:p>
            <a:pPr algn="l">
              <a:spcBef>
                <a:spcPts val="56"/>
              </a:spcBef>
            </a:pPr>
            <a:endParaRPr lang="en-GB" sz="450" dirty="0">
              <a:solidFill>
                <a:srgbClr val="313333"/>
              </a:solidFill>
              <a:latin typeface="+mn-lt"/>
              <a:cs typeface="Calibri"/>
            </a:endParaRPr>
          </a:p>
          <a:p>
            <a:pPr algn="l">
              <a:spcBef>
                <a:spcPts val="56"/>
              </a:spcBef>
            </a:pPr>
            <a:r>
              <a:rPr lang="en-GB" sz="450" dirty="0">
                <a:solidFill>
                  <a:srgbClr val="313333"/>
                </a:solidFill>
                <a:latin typeface="+mn-lt"/>
                <a:cs typeface="Calibri"/>
              </a:rPr>
              <a:t>Any persons who wish to access the Presentation must first satisfy themselves that they are not subject to any local requirements that prohibit or restrict them from doing so. Any failure to comply with these restrictions may constitute a violation of applicable securities laws. It is your responsibility to satisfy yourself as to the full observance of any relevant laws and regulatory requirements. The Presentation is for information purposes only and is not an offer or an invitation to buy or sell securities in the United States or elsewhere. The Presentation is not for use in the United States and may not be retransmitted, published, released or redistributed in or into the United States by any recipient hereof.  The Shares have not been and will not be registered under the US Securities Act, or under the securities laws of any state or other jurisdiction of the United States, and may not be offered or sold, directly or indirectly, in or into the United States absent registration under the US Securities Act, or in a transaction that is exempt from, or otherwise not subject to, the registration requirements of the US Securities Act and in accordance with any applicable securities laws of any state or other jurisdiction of the United States. There will be no public offering of the Shares in the United States, the United Kingdom or elsewhere.</a:t>
            </a:r>
          </a:p>
          <a:p>
            <a:pPr algn="l">
              <a:spcBef>
                <a:spcPts val="56"/>
              </a:spcBef>
            </a:pPr>
            <a:endParaRPr lang="en-GB" sz="450" dirty="0">
              <a:solidFill>
                <a:srgbClr val="313333"/>
              </a:solidFill>
              <a:latin typeface="+mn-lt"/>
              <a:cs typeface="Calibri"/>
            </a:endParaRPr>
          </a:p>
          <a:p>
            <a:pPr algn="l">
              <a:spcBef>
                <a:spcPts val="56"/>
              </a:spcBef>
            </a:pPr>
            <a:r>
              <a:rPr lang="en-GB" sz="450" dirty="0">
                <a:solidFill>
                  <a:srgbClr val="313333"/>
                </a:solidFill>
                <a:latin typeface="+mn-lt"/>
                <a:cs typeface="Calibri"/>
              </a:rPr>
              <a:t>This Presentation may include certain forward-looking statements, beliefs or opinions relating to the Company and its subsidiaries or proposed subsidiaries (the “Group”), including statements with respect to the Group’s business, financial condition and results of operations. These statements also relate to the future prospects, developments and business strategies of the Company and its Group. These statements, which contain words such as “anticipate”, “believe”, “intend”, “estimate”, “expect”, “forecast”, “could”, “may”, “plan”, “predict”, “project”, “will” or the negative of those variations and words of similar meaning are contained in all sections of the Presentation and reflect the Directors’ beliefs and expectations and involve risk and uncertainty because they relate to events and depend on circumstances that will occur in the future. No representation is made that any of these statements or forecasts will come to pass or that any forecast results will be achieved. There are a number of factors that could cause actual results and developments to differ materially from those expressed or implied by these statements and forecasts. Past performance cannot be relied on as a guide to future performance of the Company or any member of the Group. Forward-looking statements speak only as at the date of this Presentation and the Company expressly disclaims any obligations or undertaking to release any update of, or revisions to, any forward-looking statements in this Presentation. No statement in this Presentation is intended to be a profit forecast. As a result, you are cautioned not to place any undue reliance on such forward-looking statements. This Presentation speaks as of the date hereof. The contents of this Presentation have not been verified and no reliance may be placed for any purposes whatsoever on the information contained in this document or on its completeness, accuracy or fairness. Any reliance on this Presentation for the purpose of engaging in any investment activity may expose an individual to a significant risk of losing all of the property or other assets invested. The Company, their advisers and each of their respective members, directors, officers and employees are under no obligation to update or keep current the information contained in this Presentation, to correct any inaccuracies which may become apparent, or to publicly announce the result of any revision to the statements made in this document except where they would be required to do so under applicable law, and any opinions expressed in the Presentation are subject to change without notice. None of the Company or any of its subsidiary undertakings or affiliates or directors, officers or any other person (including any of the advisers to the Company) accepts any responsibility whatsoever, nor makes any representation or warranty, express or implied, as to the fairness, accuracy or completeness of the information or opinions contained in this Presentation and no liability whatsoever for any loss howsoever arising from any use of this Presentation or its contents otherwise arising in connection therewith is accepted by any such person in relation to such information. The Company accordingly disclaims all and any responsibility or liability (whether arising in tort, contract or otherwise) which it may otherwise have in respect of this Presentation or its contents. This Presentation is not, and should not be construed as, a prospectus and no prospectus or offering document will be made available in any jurisdiction in connection with the matters contained or referred to in the Presentation or the placing of the shares and no such prospectus is required to be published, in accordance with the Financial Services and Markets Act 2000, as amended (FSMA) or Regulation (EU) 2017/1129 (as it forms part of UK domestic law by virtue of the European Union (Withdrawal) Act 2018, as amended).</a:t>
            </a:r>
          </a:p>
          <a:p>
            <a:pPr algn="l">
              <a:spcBef>
                <a:spcPts val="56"/>
              </a:spcBef>
            </a:pPr>
            <a:endParaRPr lang="en-GB" sz="450" dirty="0">
              <a:solidFill>
                <a:srgbClr val="313333"/>
              </a:solidFill>
              <a:latin typeface="+mn-lt"/>
              <a:cs typeface="Calibri"/>
            </a:endParaRPr>
          </a:p>
          <a:p>
            <a:pPr algn="l">
              <a:spcBef>
                <a:spcPts val="56"/>
              </a:spcBef>
            </a:pPr>
            <a:r>
              <a:rPr lang="en-GB" sz="450" dirty="0">
                <a:solidFill>
                  <a:srgbClr val="313333"/>
                </a:solidFill>
                <a:latin typeface="+mn-lt"/>
                <a:cs typeface="Calibri"/>
              </a:rPr>
              <a:t>If the recipient is in any doubt about the contents of this Presentation and any accompanying materials or any action to be taken, the recipient should consult a person authorised for the purposes of FSMA or from another appropriately authorised advisor if they taking advice in a territory outside the United Kingdom. By attending or viewing the Presentation you agree to be bound by the foregoing limitations and warrant and undertake to the Company that: (</a:t>
            </a:r>
            <a:r>
              <a:rPr lang="en-GB" sz="450" dirty="0" err="1">
                <a:solidFill>
                  <a:srgbClr val="313333"/>
                </a:solidFill>
                <a:latin typeface="+mn-lt"/>
                <a:cs typeface="Calibri"/>
              </a:rPr>
              <a:t>i</a:t>
            </a:r>
            <a:r>
              <a:rPr lang="en-GB" sz="450" dirty="0">
                <a:solidFill>
                  <a:srgbClr val="313333"/>
                </a:solidFill>
                <a:latin typeface="+mn-lt"/>
                <a:cs typeface="Calibri"/>
              </a:rPr>
              <a:t>) you are a relevant person and you will observe the foregoing provisions, limitations and conditions; and (ii) you have read, agree to and will comply with the terms of this disclaimer.</a:t>
            </a:r>
          </a:p>
          <a:p>
            <a:pPr>
              <a:spcBef>
                <a:spcPts val="53"/>
              </a:spcBef>
            </a:pPr>
            <a:endParaRPr sz="450" dirty="0">
              <a:latin typeface="Calibri"/>
              <a:cs typeface="Calibri"/>
            </a:endParaRPr>
          </a:p>
          <a:p>
            <a:pPr marL="9525" marR="42863">
              <a:lnSpc>
                <a:spcPct val="114999"/>
              </a:lnSpc>
            </a:pPr>
            <a:endParaRPr lang="en-GB" sz="450" spc="-8" dirty="0">
              <a:solidFill>
                <a:srgbClr val="313333"/>
              </a:solidFill>
              <a:highlight>
                <a:srgbClr val="FFFF00"/>
              </a:highlight>
              <a:latin typeface="Calibri"/>
              <a:cs typeface="Calibri"/>
            </a:endParaRPr>
          </a:p>
        </p:txBody>
      </p:sp>
      <p:sp>
        <p:nvSpPr>
          <p:cNvPr id="8" name="Slide Number Placeholder 7">
            <a:extLst>
              <a:ext uri="{FF2B5EF4-FFF2-40B4-BE49-F238E27FC236}">
                <a16:creationId xmlns:a16="http://schemas.microsoft.com/office/drawing/2014/main" id="{467143A7-1F4E-2DD8-2482-0E49D997FB60}"/>
              </a:ext>
            </a:extLst>
          </p:cNvPr>
          <p:cNvSpPr>
            <a:spLocks noGrp="1"/>
          </p:cNvSpPr>
          <p:nvPr>
            <p:ph type="sldNum" sz="quarter" idx="7"/>
          </p:nvPr>
        </p:nvSpPr>
        <p:spPr/>
        <p:txBody>
          <a:bodyPr/>
          <a:lstStyle/>
          <a:p>
            <a:pPr algn="l"/>
            <a:fld id="{B6F15528-21DE-4FAA-801E-634DDDAF4B2B}" type="slidenum">
              <a:rPr lang="en-GB" smtClean="0"/>
              <a:pPr algn="l"/>
              <a:t>2</a:t>
            </a:fld>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C2B3-741C-96D4-3C10-45182483AF0D}"/>
            </a:ext>
          </a:extLst>
        </p:cNvPr>
        <p:cNvGrpSpPr/>
        <p:nvPr/>
      </p:nvGrpSpPr>
      <p:grpSpPr>
        <a:xfrm>
          <a:off x="0" y="0"/>
          <a:ext cx="0" cy="0"/>
          <a:chOff x="0" y="0"/>
          <a:chExt cx="0" cy="0"/>
        </a:xfrm>
      </p:grpSpPr>
      <p:sp>
        <p:nvSpPr>
          <p:cNvPr id="8" name="Rectangle">
            <a:extLst>
              <a:ext uri="{FF2B5EF4-FFF2-40B4-BE49-F238E27FC236}">
                <a16:creationId xmlns:a16="http://schemas.microsoft.com/office/drawing/2014/main" id="{7DD56FEE-8DC4-A05A-CDCC-D5A163C43D9A}"/>
              </a:ext>
            </a:extLst>
          </p:cNvPr>
          <p:cNvSpPr/>
          <p:nvPr/>
        </p:nvSpPr>
        <p:spPr>
          <a:xfrm>
            <a:off x="0" y="10477"/>
            <a:ext cx="9152357" cy="714893"/>
          </a:xfrm>
          <a:prstGeom prst="rect">
            <a:avLst/>
          </a:prstGeom>
          <a:solidFill>
            <a:srgbClr val="F4F5F0"/>
          </a:solidFill>
          <a:ln w="12700">
            <a:miter lim="400000"/>
          </a:ln>
        </p:spPr>
        <p:txBody>
          <a:bodyPr lIns="34289" tIns="34289" rIns="34289" bIns="34289" anchor="ctr"/>
          <a:lstStyle/>
          <a:p>
            <a:pPr algn="l" defTabSz="685800" rtl="0">
              <a:defRPr sz="1800" spc="0">
                <a:latin typeface="Montserrat Regular"/>
                <a:ea typeface="Montserrat Regular"/>
                <a:cs typeface="Montserrat Regular"/>
                <a:sym typeface="Montserrat Regular"/>
              </a:defRPr>
            </a:pPr>
            <a:endParaRPr sz="1350" kern="1200" dirty="0">
              <a:solidFill>
                <a:srgbClr val="323333"/>
              </a:solidFill>
              <a:latin typeface="Montserrat Regular"/>
              <a:sym typeface="Montserrat Regular"/>
            </a:endParaRPr>
          </a:p>
        </p:txBody>
      </p:sp>
      <p:sp>
        <p:nvSpPr>
          <p:cNvPr id="5" name="TextBox 5">
            <a:extLst>
              <a:ext uri="{FF2B5EF4-FFF2-40B4-BE49-F238E27FC236}">
                <a16:creationId xmlns:a16="http://schemas.microsoft.com/office/drawing/2014/main" id="{D1B9820E-9FCC-5410-777F-573A693FEB76}"/>
              </a:ext>
            </a:extLst>
          </p:cNvPr>
          <p:cNvSpPr txBox="1"/>
          <p:nvPr/>
        </p:nvSpPr>
        <p:spPr>
          <a:xfrm>
            <a:off x="352319" y="272181"/>
            <a:ext cx="6873327" cy="346249"/>
          </a:xfrm>
          <a:prstGeom prst="rect">
            <a:avLst/>
          </a:prstGeom>
        </p:spPr>
        <p:txBody>
          <a:bodyPr wrap="square" lIns="0" tIns="0" rIns="0" bIns="0" rtlCol="0" anchor="t">
            <a:spAutoFit/>
          </a:bodyPr>
          <a:lstStyle/>
          <a:p>
            <a:pPr algn="l" defTabSz="685800" rtl="0">
              <a:lnSpc>
                <a:spcPts val="2699"/>
              </a:lnSpc>
              <a:defRPr/>
            </a:pPr>
            <a:r>
              <a:rPr lang="en-US" sz="2300" b="1" dirty="0">
                <a:solidFill>
                  <a:srgbClr val="6C279B"/>
                </a:solidFill>
                <a:latin typeface="Montserrat ExtraBold" panose="00000900000000000000" pitchFamily="2" charset="0"/>
                <a:ea typeface="+mn-ea"/>
                <a:cs typeface="Arial" panose="020B0604020202020204" pitchFamily="34" charset="0"/>
                <a:sym typeface="Arial"/>
              </a:rPr>
              <a:t>Executive summary</a:t>
            </a:r>
          </a:p>
        </p:txBody>
      </p:sp>
      <p:sp>
        <p:nvSpPr>
          <p:cNvPr id="6" name="TextBox 6">
            <a:extLst>
              <a:ext uri="{FF2B5EF4-FFF2-40B4-BE49-F238E27FC236}">
                <a16:creationId xmlns:a16="http://schemas.microsoft.com/office/drawing/2014/main" id="{837FD8C7-01D0-C85B-02E9-6F99BC3AB5B1}"/>
              </a:ext>
            </a:extLst>
          </p:cNvPr>
          <p:cNvSpPr txBox="1"/>
          <p:nvPr/>
        </p:nvSpPr>
        <p:spPr>
          <a:xfrm>
            <a:off x="352318" y="725370"/>
            <a:ext cx="8594335" cy="3898503"/>
          </a:xfrm>
          <a:prstGeom prst="rect">
            <a:avLst/>
          </a:prstGeom>
        </p:spPr>
        <p:txBody>
          <a:bodyPr wrap="square" lIns="0" tIns="0" rIns="0" bIns="0" rtlCol="0" anchor="t">
            <a:spAutoFit/>
          </a:bodyPr>
          <a:lstStyle/>
          <a:p>
            <a:pPr marL="129507" lvl="1" algn="l" defTabSz="685800" rtl="0">
              <a:lnSpc>
                <a:spcPts val="1200"/>
              </a:lnSpc>
              <a:spcBef>
                <a:spcPts val="225"/>
              </a:spcBef>
              <a:buClr>
                <a:srgbClr val="6C279B"/>
              </a:buClr>
              <a:buSzPct val="119000"/>
              <a:defRPr/>
            </a:pPr>
            <a:endParaRPr lang="en-US" sz="1200" kern="1200" dirty="0">
              <a:solidFill>
                <a:srgbClr val="5E5F5F"/>
              </a:solidFill>
              <a:latin typeface="Montserrat" pitchFamily="2" charset="77"/>
              <a:ea typeface="+mn-ea"/>
              <a:cs typeface="+mn-cs"/>
            </a:endParaRPr>
          </a:p>
          <a:p>
            <a:pPr marL="15875" lvl="1" algn="l" defTabSz="685800" rtl="0">
              <a:lnSpc>
                <a:spcPts val="1200"/>
              </a:lnSpc>
              <a:spcBef>
                <a:spcPts val="225"/>
              </a:spcBef>
              <a:buClr>
                <a:srgbClr val="6C279B"/>
              </a:buClr>
              <a:buSzPct val="119000"/>
              <a:defRPr/>
            </a:pPr>
            <a:r>
              <a:rPr lang="en-US" sz="1200" b="1" kern="1200" dirty="0">
                <a:solidFill>
                  <a:srgbClr val="5E5F5F"/>
                </a:solidFill>
                <a:latin typeface="Montserrat ExtraBold" panose="00000900000000000000" pitchFamily="2" charset="0"/>
                <a:ea typeface="+mn-ea"/>
                <a:cs typeface="Arial" panose="020B0604020202020204" pitchFamily="34" charset="0"/>
              </a:rPr>
              <a:t>Growth stage, advanced diagnostic testing business in chronic kidney disease </a:t>
            </a:r>
          </a:p>
          <a:p>
            <a:pPr marL="174625" lvl="1" indent="-158750" algn="l" defTabSz="685800" rtl="0">
              <a:lnSpc>
                <a:spcPts val="1200"/>
              </a:lnSpc>
              <a:spcBef>
                <a:spcPts val="225"/>
              </a:spcBef>
              <a:buClr>
                <a:srgbClr val="6C279B"/>
              </a:buClr>
              <a:buSzPct val="119000"/>
              <a:buFont typeface="Arial" panose="020B0604020202020204" pitchFamily="34" charset="0"/>
              <a:buChar char="•"/>
              <a:defRPr/>
            </a:pPr>
            <a:r>
              <a:rPr lang="en-US" sz="1200" kern="1200" dirty="0">
                <a:solidFill>
                  <a:srgbClr val="5E5F5F"/>
                </a:solidFill>
                <a:latin typeface="Montserrat Regular" panose="00000500000000000000" pitchFamily="2" charset="0"/>
                <a:ea typeface="+mn-ea"/>
                <a:cs typeface="Arial" panose="020B0604020202020204" pitchFamily="34" charset="0"/>
              </a:rPr>
              <a:t>15M US diabetic kidney disease patients with Medicare coverage established at $950 per test </a:t>
            </a:r>
          </a:p>
          <a:p>
            <a:pPr marL="174625" lvl="8" indent="-158750" algn="l" defTabSz="685800" rtl="0">
              <a:lnSpc>
                <a:spcPts val="1200"/>
              </a:lnSpc>
              <a:spcBef>
                <a:spcPts val="225"/>
              </a:spcBef>
              <a:buClr>
                <a:srgbClr val="6C279B"/>
              </a:buClr>
              <a:buSzPct val="119000"/>
              <a:buFont typeface="Arial" panose="020B0604020202020204" pitchFamily="34" charset="0"/>
              <a:buChar char="•"/>
              <a:defRPr/>
            </a:pPr>
            <a:r>
              <a:rPr lang="en-US" sz="1200" kern="1200" dirty="0">
                <a:solidFill>
                  <a:srgbClr val="5E5F5F"/>
                </a:solidFill>
                <a:latin typeface="Montserrat Regular" panose="00000500000000000000" pitchFamily="2" charset="0"/>
                <a:ea typeface="+mn-ea"/>
                <a:cs typeface="Arial" panose="020B0604020202020204" pitchFamily="34" charset="0"/>
              </a:rPr>
              <a:t>FDA-approved, recommended in clinical guidelines</a:t>
            </a:r>
          </a:p>
          <a:p>
            <a:pPr marL="174625" lvl="8" indent="-158750" algn="l" defTabSz="685800" rtl="0">
              <a:lnSpc>
                <a:spcPts val="1200"/>
              </a:lnSpc>
              <a:spcBef>
                <a:spcPts val="225"/>
              </a:spcBef>
              <a:buClr>
                <a:srgbClr val="6C279B"/>
              </a:buClr>
              <a:buSzPct val="119000"/>
              <a:buFont typeface="Arial" panose="020B0604020202020204" pitchFamily="34" charset="0"/>
              <a:buChar char="•"/>
              <a:defRPr/>
            </a:pPr>
            <a:r>
              <a:rPr lang="en-US" sz="1200" kern="1200" dirty="0">
                <a:solidFill>
                  <a:srgbClr val="5E5F5F"/>
                </a:solidFill>
                <a:latin typeface="Montserrat Regular" panose="00000500000000000000" pitchFamily="2" charset="0"/>
                <a:cs typeface="Arial" panose="020B0604020202020204" pitchFamily="34" charset="0"/>
              </a:rPr>
              <a:t>No direct competition with very high-barriers to entry</a:t>
            </a:r>
          </a:p>
          <a:p>
            <a:pPr marL="174625" lvl="8" indent="-158750" algn="l" defTabSz="685800" rtl="0">
              <a:lnSpc>
                <a:spcPts val="1200"/>
              </a:lnSpc>
              <a:spcBef>
                <a:spcPts val="225"/>
              </a:spcBef>
              <a:buClr>
                <a:srgbClr val="6C279B"/>
              </a:buClr>
              <a:buSzPct val="119000"/>
              <a:buFont typeface="Arial" panose="020B0604020202020204" pitchFamily="34" charset="0"/>
              <a:buChar char="•"/>
              <a:defRPr/>
            </a:pPr>
            <a:r>
              <a:rPr lang="en-US" sz="1200" kern="1200" dirty="0">
                <a:solidFill>
                  <a:srgbClr val="5E5F5F"/>
                </a:solidFill>
                <a:latin typeface="Montserrat Regular" panose="00000500000000000000" pitchFamily="2" charset="0"/>
                <a:cs typeface="Arial" panose="020B0604020202020204" pitchFamily="34" charset="0"/>
              </a:rPr>
              <a:t>Pharma services growth </a:t>
            </a:r>
          </a:p>
          <a:p>
            <a:pPr marL="174625" lvl="8" indent="-158750" algn="l" defTabSz="685800" rtl="0">
              <a:lnSpc>
                <a:spcPts val="1200"/>
              </a:lnSpc>
              <a:spcBef>
                <a:spcPts val="225"/>
              </a:spcBef>
              <a:buClr>
                <a:srgbClr val="6C279B"/>
              </a:buClr>
              <a:buSzPct val="119000"/>
              <a:buFont typeface="Arial" panose="020B0604020202020204" pitchFamily="34" charset="0"/>
              <a:buChar char="•"/>
              <a:defRPr/>
            </a:pPr>
            <a:endParaRPr lang="en-US" sz="1200" kern="1200" dirty="0">
              <a:solidFill>
                <a:srgbClr val="5E5F5F"/>
              </a:solidFill>
              <a:latin typeface="Montserrat SemiBold" panose="00000700000000000000" pitchFamily="2" charset="0"/>
              <a:ea typeface="+mn-ea"/>
              <a:cs typeface="Arial" panose="020B0604020202020204" pitchFamily="34" charset="0"/>
            </a:endParaRPr>
          </a:p>
          <a:p>
            <a:pPr marL="174625" lvl="1" indent="-158750" algn="l" defTabSz="685800" rtl="0">
              <a:lnSpc>
                <a:spcPts val="1200"/>
              </a:lnSpc>
              <a:spcBef>
                <a:spcPts val="225"/>
              </a:spcBef>
              <a:buClr>
                <a:srgbClr val="6C279B"/>
              </a:buClr>
              <a:buSzPct val="119000"/>
              <a:defRPr/>
            </a:pPr>
            <a:r>
              <a:rPr lang="en-US" sz="1200" b="1" kern="1200" dirty="0">
                <a:solidFill>
                  <a:srgbClr val="5E5F5F"/>
                </a:solidFill>
                <a:latin typeface="Montserrat ExtraBold" panose="00000900000000000000" pitchFamily="2" charset="0"/>
                <a:ea typeface="+mn-ea"/>
                <a:cs typeface="Arial" panose="020B0604020202020204" pitchFamily="34" charset="0"/>
              </a:rPr>
              <a:t>Core business growth continues to exceed 20% target presented last year </a:t>
            </a:r>
          </a:p>
          <a:p>
            <a:pPr marL="174625" lvl="2" indent="-158750" algn="l" defTabSz="685800" rtl="0">
              <a:lnSpc>
                <a:spcPts val="1200"/>
              </a:lnSpc>
              <a:spcBef>
                <a:spcPts val="225"/>
              </a:spcBef>
              <a:buClr>
                <a:srgbClr val="6C279B"/>
              </a:buClr>
              <a:buSzPct val="119000"/>
              <a:buFont typeface="Arial" panose="020B0604020202020204" pitchFamily="34" charset="0"/>
              <a:buChar char="•"/>
              <a:defRPr/>
            </a:pPr>
            <a:r>
              <a:rPr lang="en-US" sz="1200" kern="1200" dirty="0">
                <a:solidFill>
                  <a:srgbClr val="5E5F5F"/>
                </a:solidFill>
                <a:latin typeface="Montserrat Regular" panose="00000500000000000000" pitchFamily="2" charset="0"/>
                <a:cs typeface="Arial" panose="020B0604020202020204" pitchFamily="34" charset="0"/>
              </a:rPr>
              <a:t>Commercial testing sales	</a:t>
            </a:r>
            <a:r>
              <a:rPr lang="en-US" sz="1200" kern="1200" dirty="0">
                <a:solidFill>
                  <a:srgbClr val="5E5F5F"/>
                </a:solidFill>
                <a:latin typeface="Montserrat SemiBold" panose="00000700000000000000" pitchFamily="2" charset="0"/>
                <a:cs typeface="Arial" panose="020B0604020202020204" pitchFamily="34" charset="0"/>
              </a:rPr>
              <a:t>33% </a:t>
            </a:r>
            <a:r>
              <a:rPr lang="en-US" sz="1200" kern="1200" dirty="0">
                <a:solidFill>
                  <a:srgbClr val="5E5F5F"/>
                </a:solidFill>
                <a:latin typeface="Montserrat Regular" panose="00000500000000000000" pitchFamily="2" charset="0"/>
                <a:cs typeface="Arial" panose="020B0604020202020204" pitchFamily="34" charset="0"/>
              </a:rPr>
              <a:t>quarter-over-quarter growth in FY2025 (avg through June 30)</a:t>
            </a:r>
          </a:p>
          <a:p>
            <a:pPr marL="174625" lvl="2" indent="-158750" algn="l" defTabSz="685800" rtl="0">
              <a:lnSpc>
                <a:spcPts val="1200"/>
              </a:lnSpc>
              <a:spcBef>
                <a:spcPts val="225"/>
              </a:spcBef>
              <a:buClr>
                <a:srgbClr val="6C279B"/>
              </a:buClr>
              <a:buSzPct val="119000"/>
              <a:buFont typeface="Arial" panose="020B0604020202020204" pitchFamily="34" charset="0"/>
              <a:buChar char="•"/>
              <a:defRPr/>
            </a:pPr>
            <a:r>
              <a:rPr lang="en-US" sz="1200" kern="1200" dirty="0">
                <a:solidFill>
                  <a:srgbClr val="5E5F5F"/>
                </a:solidFill>
                <a:latin typeface="Montserrat Regular" panose="00000500000000000000" pitchFamily="2" charset="0"/>
                <a:cs typeface="Arial" panose="020B0604020202020204" pitchFamily="34" charset="0"/>
              </a:rPr>
              <a:t>Pharma services sales		</a:t>
            </a:r>
            <a:r>
              <a:rPr lang="en-US" sz="1200" kern="1200" dirty="0">
                <a:solidFill>
                  <a:srgbClr val="5E5F5F"/>
                </a:solidFill>
                <a:latin typeface="Montserrat SemiBold" panose="00000700000000000000" pitchFamily="2" charset="0"/>
                <a:cs typeface="Arial" panose="020B0604020202020204" pitchFamily="34" charset="0"/>
              </a:rPr>
              <a:t>200% </a:t>
            </a:r>
            <a:r>
              <a:rPr lang="en-US" sz="1200" kern="1200" dirty="0">
                <a:solidFill>
                  <a:srgbClr val="5E5F5F"/>
                </a:solidFill>
                <a:latin typeface="Montserrat Regular" panose="00000500000000000000" pitchFamily="2" charset="0"/>
                <a:cs typeface="Arial" panose="020B0604020202020204" pitchFamily="34" charset="0"/>
              </a:rPr>
              <a:t>year-over-year ending FY2025 </a:t>
            </a:r>
          </a:p>
          <a:p>
            <a:pPr marL="174625" lvl="1" indent="-158750" algn="l" defTabSz="685800" rtl="0">
              <a:lnSpc>
                <a:spcPts val="1200"/>
              </a:lnSpc>
              <a:spcBef>
                <a:spcPts val="225"/>
              </a:spcBef>
              <a:buClr>
                <a:srgbClr val="6C279B"/>
              </a:buClr>
              <a:buSzPct val="119000"/>
              <a:defRPr/>
            </a:pPr>
            <a:endParaRPr lang="en-US" sz="1200" kern="1200" dirty="0">
              <a:solidFill>
                <a:srgbClr val="5E5F5F"/>
              </a:solidFill>
              <a:latin typeface="Montserrat SemiBold" panose="00000700000000000000" pitchFamily="2" charset="0"/>
              <a:ea typeface="+mn-ea"/>
              <a:cs typeface="Arial" panose="020B0604020202020204" pitchFamily="34" charset="0"/>
            </a:endParaRPr>
          </a:p>
          <a:p>
            <a:pPr marL="174625" lvl="1" indent="-158750" algn="l" defTabSz="685800" rtl="0">
              <a:lnSpc>
                <a:spcPts val="1200"/>
              </a:lnSpc>
              <a:spcBef>
                <a:spcPts val="225"/>
              </a:spcBef>
              <a:buClr>
                <a:srgbClr val="6C279B"/>
              </a:buClr>
              <a:buSzPct val="119000"/>
              <a:defRPr/>
            </a:pPr>
            <a:r>
              <a:rPr lang="en-US" sz="1200" b="1" kern="1200" dirty="0">
                <a:solidFill>
                  <a:srgbClr val="5E5F5F"/>
                </a:solidFill>
                <a:latin typeface="Montserrat ExtraBold" panose="00000900000000000000" pitchFamily="2" charset="0"/>
                <a:ea typeface="+mn-ea"/>
                <a:cs typeface="Arial" panose="020B0604020202020204" pitchFamily="34" charset="0"/>
              </a:rPr>
              <a:t>Now achieving predictable revenue cash flows, upgrading forecast </a:t>
            </a:r>
          </a:p>
          <a:p>
            <a:pPr marL="174625" lvl="1" indent="-158750" algn="l" defTabSz="685800" rtl="0">
              <a:lnSpc>
                <a:spcPts val="1200"/>
              </a:lnSpc>
              <a:spcBef>
                <a:spcPts val="225"/>
              </a:spcBef>
              <a:buClr>
                <a:srgbClr val="6C279B"/>
              </a:buClr>
              <a:buSzPct val="119000"/>
              <a:buFont typeface="Arial" panose="020B0604020202020204" pitchFamily="34" charset="0"/>
              <a:buChar char="•"/>
              <a:defRPr/>
            </a:pPr>
            <a:r>
              <a:rPr lang="en-US" sz="1200" kern="1200" dirty="0">
                <a:solidFill>
                  <a:srgbClr val="5E5F5F"/>
                </a:solidFill>
                <a:latin typeface="Montserrat Regular" panose="00000500000000000000" pitchFamily="2" charset="0"/>
                <a:cs typeface="Arial" panose="020B0604020202020204" pitchFamily="34" charset="0"/>
              </a:rPr>
              <a:t>FY26	</a:t>
            </a:r>
            <a:r>
              <a:rPr lang="en-US" sz="1200" kern="1200" dirty="0">
                <a:solidFill>
                  <a:srgbClr val="5E5F5F"/>
                </a:solidFill>
                <a:latin typeface="Montserrat SemiBold" panose="00000700000000000000" pitchFamily="2" charset="0"/>
                <a:cs typeface="Arial" panose="020B0604020202020204" pitchFamily="34" charset="0"/>
              </a:rPr>
              <a:t>$ 8M</a:t>
            </a:r>
          </a:p>
          <a:p>
            <a:pPr marL="174625" lvl="1" indent="-158750" algn="l" defTabSz="685800" rtl="0">
              <a:lnSpc>
                <a:spcPts val="1200"/>
              </a:lnSpc>
              <a:spcBef>
                <a:spcPts val="225"/>
              </a:spcBef>
              <a:buClr>
                <a:srgbClr val="6C279B"/>
              </a:buClr>
              <a:buSzPct val="119000"/>
              <a:buFont typeface="Arial" panose="020B0604020202020204" pitchFamily="34" charset="0"/>
              <a:buChar char="•"/>
              <a:defRPr/>
            </a:pPr>
            <a:r>
              <a:rPr lang="en-US" sz="1200" kern="1200" dirty="0">
                <a:solidFill>
                  <a:srgbClr val="5E5F5F"/>
                </a:solidFill>
                <a:latin typeface="Montserrat Regular" panose="00000500000000000000" pitchFamily="2" charset="0"/>
                <a:cs typeface="Arial" panose="020B0604020202020204" pitchFamily="34" charset="0"/>
              </a:rPr>
              <a:t>FY27	</a:t>
            </a:r>
            <a:r>
              <a:rPr lang="en-US" sz="1200" kern="1200" dirty="0">
                <a:solidFill>
                  <a:srgbClr val="5E5F5F"/>
                </a:solidFill>
                <a:latin typeface="Montserrat SemiBold" panose="00000700000000000000" pitchFamily="2" charset="0"/>
                <a:cs typeface="Arial" panose="020B0604020202020204" pitchFamily="34" charset="0"/>
              </a:rPr>
              <a:t>$ 19M</a:t>
            </a:r>
          </a:p>
          <a:p>
            <a:pPr marL="174625" lvl="1" indent="-158750" algn="l" defTabSz="685800" rtl="0">
              <a:lnSpc>
                <a:spcPts val="1200"/>
              </a:lnSpc>
              <a:spcBef>
                <a:spcPts val="225"/>
              </a:spcBef>
              <a:buClr>
                <a:srgbClr val="6C279B"/>
              </a:buClr>
              <a:buSzPct val="119000"/>
              <a:buFont typeface="Arial" panose="020B0604020202020204" pitchFamily="34" charset="0"/>
              <a:buChar char="•"/>
              <a:defRPr/>
            </a:pPr>
            <a:r>
              <a:rPr lang="en-US" sz="1200" kern="1200" dirty="0">
                <a:solidFill>
                  <a:srgbClr val="5E5F5F"/>
                </a:solidFill>
                <a:latin typeface="Montserrat Regular" panose="00000500000000000000" pitchFamily="2" charset="0"/>
                <a:cs typeface="Arial" panose="020B0604020202020204" pitchFamily="34" charset="0"/>
              </a:rPr>
              <a:t>FY28 	</a:t>
            </a:r>
            <a:r>
              <a:rPr lang="en-US" sz="1200" kern="1200" dirty="0">
                <a:solidFill>
                  <a:srgbClr val="5E5F5F"/>
                </a:solidFill>
                <a:latin typeface="Montserrat SemiBold" panose="00000700000000000000" pitchFamily="2" charset="0"/>
                <a:cs typeface="Arial" panose="020B0604020202020204" pitchFamily="34" charset="0"/>
              </a:rPr>
              <a:t>$ 42M</a:t>
            </a:r>
          </a:p>
          <a:p>
            <a:pPr marL="174625" lvl="1" indent="-158750" algn="l" defTabSz="685800" rtl="0">
              <a:lnSpc>
                <a:spcPts val="1200"/>
              </a:lnSpc>
              <a:spcBef>
                <a:spcPts val="225"/>
              </a:spcBef>
              <a:buClr>
                <a:srgbClr val="6C279B"/>
              </a:buClr>
              <a:buSzPct val="119000"/>
              <a:buFont typeface="Arial" panose="020B0604020202020204" pitchFamily="34" charset="0"/>
              <a:buChar char="•"/>
              <a:defRPr/>
            </a:pPr>
            <a:endParaRPr lang="en-US" sz="1200" kern="1200" dirty="0">
              <a:solidFill>
                <a:srgbClr val="5E5F5F"/>
              </a:solidFill>
              <a:latin typeface="Montserrat SemiBold" panose="00000700000000000000" pitchFamily="2" charset="0"/>
              <a:ea typeface="+mn-ea"/>
              <a:cs typeface="Arial" panose="020B0604020202020204" pitchFamily="34" charset="0"/>
            </a:endParaRPr>
          </a:p>
          <a:p>
            <a:pPr marL="15875" lvl="1" algn="l" defTabSz="685800" rtl="0">
              <a:lnSpc>
                <a:spcPts val="1200"/>
              </a:lnSpc>
              <a:spcBef>
                <a:spcPts val="225"/>
              </a:spcBef>
              <a:buClr>
                <a:srgbClr val="6C279B"/>
              </a:buClr>
              <a:buSzPct val="119000"/>
              <a:defRPr/>
            </a:pPr>
            <a:r>
              <a:rPr lang="en-US" sz="1200" b="1" kern="1200" dirty="0">
                <a:solidFill>
                  <a:srgbClr val="5E5F5F"/>
                </a:solidFill>
                <a:latin typeface="Montserrat ExtraBold" panose="00000900000000000000" pitchFamily="2" charset="0"/>
                <a:ea typeface="+mn-ea"/>
                <a:cs typeface="Arial" panose="020B0604020202020204" pitchFamily="34" charset="0"/>
              </a:rPr>
              <a:t>FY26 growth catalysts</a:t>
            </a:r>
          </a:p>
          <a:p>
            <a:pPr marL="174625" lvl="2" indent="-158750" algn="l" defTabSz="685800" rtl="0">
              <a:lnSpc>
                <a:spcPts val="1200"/>
              </a:lnSpc>
              <a:spcBef>
                <a:spcPts val="225"/>
              </a:spcBef>
              <a:buClr>
                <a:srgbClr val="6C279B"/>
              </a:buClr>
              <a:buSzPct val="119000"/>
              <a:buFont typeface="Arial" panose="020B0604020202020204" pitchFamily="34" charset="0"/>
              <a:buChar char="•"/>
              <a:defRPr/>
            </a:pPr>
            <a:r>
              <a:rPr lang="en-US" sz="1200" kern="1200" dirty="0">
                <a:solidFill>
                  <a:srgbClr val="5E5F5F"/>
                </a:solidFill>
                <a:latin typeface="Montserrat Regular" panose="00000500000000000000" pitchFamily="2" charset="0"/>
                <a:cs typeface="Arial" panose="020B0604020202020204" pitchFamily="34" charset="0"/>
              </a:rPr>
              <a:t>Strategic partnering for expanded US and international distribution </a:t>
            </a:r>
          </a:p>
          <a:p>
            <a:pPr marL="174625" lvl="2" indent="-158750" algn="l" defTabSz="685800" rtl="0">
              <a:lnSpc>
                <a:spcPts val="1200"/>
              </a:lnSpc>
              <a:spcBef>
                <a:spcPts val="225"/>
              </a:spcBef>
              <a:buClr>
                <a:srgbClr val="6C279B"/>
              </a:buClr>
              <a:buSzPct val="119000"/>
              <a:buFont typeface="Arial" panose="020B0604020202020204" pitchFamily="34" charset="0"/>
              <a:buChar char="•"/>
              <a:defRPr/>
            </a:pPr>
            <a:r>
              <a:rPr lang="en-US" sz="1200" kern="1200" dirty="0">
                <a:solidFill>
                  <a:srgbClr val="5E5F5F"/>
                </a:solidFill>
                <a:latin typeface="Montserrat Regular" panose="00000500000000000000" pitchFamily="2" charset="0"/>
                <a:cs typeface="Arial" panose="020B0604020202020204" pitchFamily="34" charset="0"/>
              </a:rPr>
              <a:t>Currently onboarding multiple care networks with an expected ~100 new ordering physicians </a:t>
            </a:r>
          </a:p>
          <a:p>
            <a:pPr marL="174625" lvl="1" indent="-158750" algn="l" defTabSz="685800" rtl="0">
              <a:lnSpc>
                <a:spcPts val="1200"/>
              </a:lnSpc>
              <a:spcBef>
                <a:spcPts val="225"/>
              </a:spcBef>
              <a:buClr>
                <a:srgbClr val="6C279B"/>
              </a:buClr>
              <a:buSzPct val="119000"/>
              <a:defRPr/>
            </a:pPr>
            <a:endParaRPr lang="en-US" sz="1200" kern="1200" dirty="0">
              <a:solidFill>
                <a:srgbClr val="5E5F5F"/>
              </a:solidFill>
              <a:latin typeface="Montserrat ExtraBold" panose="00000900000000000000" pitchFamily="2" charset="0"/>
              <a:ea typeface="+mn-ea"/>
              <a:cs typeface="Arial" panose="020B0604020202020204" pitchFamily="34" charset="0"/>
            </a:endParaRPr>
          </a:p>
          <a:p>
            <a:pPr marL="15875" lvl="1" algn="l" defTabSz="685800" rtl="0">
              <a:lnSpc>
                <a:spcPts val="1200"/>
              </a:lnSpc>
              <a:spcBef>
                <a:spcPts val="225"/>
              </a:spcBef>
              <a:buClr>
                <a:srgbClr val="6C279B"/>
              </a:buClr>
              <a:buSzPct val="119000"/>
              <a:defRPr/>
            </a:pPr>
            <a:r>
              <a:rPr lang="en-US" sz="1200" b="1" kern="1200" dirty="0">
                <a:solidFill>
                  <a:srgbClr val="5E5F5F"/>
                </a:solidFill>
                <a:latin typeface="Montserrat ExtraBold" panose="00000900000000000000" pitchFamily="2" charset="0"/>
                <a:ea typeface="+mn-ea"/>
                <a:cs typeface="Arial" panose="020B0604020202020204" pitchFamily="34" charset="0"/>
              </a:rPr>
              <a:t>Full earnings release scheduled for end of September following the £5.2m ($7.0m) fundraise announced on 22 September 2025</a:t>
            </a:r>
          </a:p>
        </p:txBody>
      </p:sp>
      <p:sp>
        <p:nvSpPr>
          <p:cNvPr id="21" name="TextBox 7">
            <a:extLst>
              <a:ext uri="{FF2B5EF4-FFF2-40B4-BE49-F238E27FC236}">
                <a16:creationId xmlns:a16="http://schemas.microsoft.com/office/drawing/2014/main" id="{95964742-D25E-77DE-A3FC-41CCBE9CB085}"/>
              </a:ext>
            </a:extLst>
          </p:cNvPr>
          <p:cNvSpPr txBox="1"/>
          <p:nvPr/>
        </p:nvSpPr>
        <p:spPr>
          <a:xfrm>
            <a:off x="8522306" y="4926742"/>
            <a:ext cx="424348" cy="89768"/>
          </a:xfrm>
          <a:prstGeom prst="rect">
            <a:avLst/>
          </a:prstGeom>
        </p:spPr>
        <p:txBody>
          <a:bodyPr wrap="square" lIns="0" tIns="0" rIns="0" bIns="0" rtlCol="0" anchor="t">
            <a:spAutoFit/>
          </a:bodyPr>
          <a:lstStyle/>
          <a:p>
            <a:pPr algn="r" defTabSz="685800" rtl="0">
              <a:lnSpc>
                <a:spcPts val="650"/>
              </a:lnSpc>
              <a:spcBef>
                <a:spcPct val="0"/>
              </a:spcBef>
              <a:defRPr/>
            </a:pPr>
            <a:r>
              <a:rPr lang="en-US" sz="550" kern="1200" dirty="0">
                <a:solidFill>
                  <a:srgbClr val="D3D3D3">
                    <a:lumMod val="50000"/>
                  </a:srgbClr>
                </a:solidFill>
                <a:latin typeface="Montserrat" pitchFamily="2" charset="77"/>
                <a:ea typeface="+mn-ea"/>
                <a:cs typeface="+mn-cs"/>
              </a:rPr>
              <a:t>©</a:t>
            </a:r>
            <a:r>
              <a:rPr lang="en-US" sz="675" kern="1200" dirty="0">
                <a:solidFill>
                  <a:srgbClr val="D3D3D3">
                    <a:lumMod val="50000"/>
                  </a:srgbClr>
                </a:solidFill>
                <a:latin typeface="Montserrat" pitchFamily="2" charset="77"/>
                <a:ea typeface="+mn-ea"/>
                <a:cs typeface="+mn-cs"/>
              </a:rPr>
              <a:t>2025</a:t>
            </a:r>
          </a:p>
        </p:txBody>
      </p:sp>
      <p:pic>
        <p:nvPicPr>
          <p:cNvPr id="3" name="Graphic 2">
            <a:extLst>
              <a:ext uri="{FF2B5EF4-FFF2-40B4-BE49-F238E27FC236}">
                <a16:creationId xmlns:a16="http://schemas.microsoft.com/office/drawing/2014/main" id="{A9EDDCBE-8791-FE2B-176E-4976C3519A4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2502" y="340256"/>
            <a:ext cx="1094151" cy="190092"/>
          </a:xfrm>
          <a:prstGeom prst="rect">
            <a:avLst/>
          </a:prstGeom>
        </p:spPr>
      </p:pic>
      <p:pic>
        <p:nvPicPr>
          <p:cNvPr id="4" name="Image" descr="Image">
            <a:extLst>
              <a:ext uri="{FF2B5EF4-FFF2-40B4-BE49-F238E27FC236}">
                <a16:creationId xmlns:a16="http://schemas.microsoft.com/office/drawing/2014/main" id="{533DA308-EB0C-307B-E06E-3C43F6A88E1C}"/>
              </a:ext>
            </a:extLst>
          </p:cNvPr>
          <p:cNvPicPr>
            <a:picLocks noChangeAspect="1"/>
          </p:cNvPicPr>
          <p:nvPr/>
        </p:nvPicPr>
        <p:blipFill>
          <a:blip r:embed="rId5"/>
          <a:stretch>
            <a:fillRect/>
          </a:stretch>
        </p:blipFill>
        <p:spPr>
          <a:xfrm>
            <a:off x="8249629" y="4654901"/>
            <a:ext cx="768956" cy="300661"/>
          </a:xfrm>
          <a:prstGeom prst="rect">
            <a:avLst/>
          </a:prstGeom>
          <a:ln w="12700">
            <a:miter lim="400000"/>
          </a:ln>
        </p:spPr>
      </p:pic>
      <p:sp>
        <p:nvSpPr>
          <p:cNvPr id="9" name="Slide Number Placeholder 8">
            <a:extLst>
              <a:ext uri="{FF2B5EF4-FFF2-40B4-BE49-F238E27FC236}">
                <a16:creationId xmlns:a16="http://schemas.microsoft.com/office/drawing/2014/main" id="{B26CA691-A5F0-2F25-FB32-BB8E31538F6B}"/>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181860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6AA00-CF6A-8909-6552-DAE5965799D8}"/>
            </a:ext>
          </a:extLst>
        </p:cNvPr>
        <p:cNvGrpSpPr/>
        <p:nvPr/>
      </p:nvGrpSpPr>
      <p:grpSpPr>
        <a:xfrm>
          <a:off x="0" y="0"/>
          <a:ext cx="0" cy="0"/>
          <a:chOff x="0" y="0"/>
          <a:chExt cx="0" cy="0"/>
        </a:xfrm>
      </p:grpSpPr>
      <p:sp>
        <p:nvSpPr>
          <p:cNvPr id="30" name="Arrow: Down 29">
            <a:extLst>
              <a:ext uri="{FF2B5EF4-FFF2-40B4-BE49-F238E27FC236}">
                <a16:creationId xmlns:a16="http://schemas.microsoft.com/office/drawing/2014/main" id="{517F8889-DB69-2033-4A29-10DAFF9FCAE7}"/>
              </a:ext>
            </a:extLst>
          </p:cNvPr>
          <p:cNvSpPr/>
          <p:nvPr/>
        </p:nvSpPr>
        <p:spPr>
          <a:xfrm>
            <a:off x="6990464" y="1645770"/>
            <a:ext cx="1236269" cy="4720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5786C2AF-9F1F-BA93-13CA-B01E0A950104}"/>
              </a:ext>
            </a:extLst>
          </p:cNvPr>
          <p:cNvSpPr/>
          <p:nvPr/>
        </p:nvSpPr>
        <p:spPr>
          <a:xfrm>
            <a:off x="4084552" y="1666308"/>
            <a:ext cx="1236269" cy="4720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CE9CCD43-A318-099A-2959-2C1F69069862}"/>
              </a:ext>
            </a:extLst>
          </p:cNvPr>
          <p:cNvSpPr/>
          <p:nvPr/>
        </p:nvSpPr>
        <p:spPr>
          <a:xfrm>
            <a:off x="1231371" y="1645770"/>
            <a:ext cx="1236269" cy="4720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2" name="Rectangle">
            <a:extLst>
              <a:ext uri="{FF2B5EF4-FFF2-40B4-BE49-F238E27FC236}">
                <a16:creationId xmlns:a16="http://schemas.microsoft.com/office/drawing/2014/main" id="{A6BD1C87-9C57-0C2B-915F-71FB599BDD8C}"/>
              </a:ext>
            </a:extLst>
          </p:cNvPr>
          <p:cNvSpPr>
            <a:spLocks noChangeArrowheads="1"/>
          </p:cNvSpPr>
          <p:nvPr/>
        </p:nvSpPr>
        <p:spPr bwMode="auto">
          <a:xfrm>
            <a:off x="-8336" y="216093"/>
            <a:ext cx="9152335" cy="1081088"/>
          </a:xfrm>
          <a:prstGeom prst="rect">
            <a:avLst/>
          </a:prstGeom>
          <a:solidFill>
            <a:srgbClr val="F4F5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rIns="34290"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GB" altLang="en-US" sz="1350">
              <a:solidFill>
                <a:srgbClr val="323333"/>
              </a:solidFill>
              <a:latin typeface="Montserrat Regular" pitchFamily="2" charset="0"/>
              <a:ea typeface="Montserrat Regular" pitchFamily="2" charset="0"/>
              <a:cs typeface="Montserrat Regular" pitchFamily="2" charset="0"/>
            </a:endParaRPr>
          </a:p>
        </p:txBody>
      </p:sp>
      <p:sp>
        <p:nvSpPr>
          <p:cNvPr id="3" name="Title 1">
            <a:extLst>
              <a:ext uri="{FF2B5EF4-FFF2-40B4-BE49-F238E27FC236}">
                <a16:creationId xmlns:a16="http://schemas.microsoft.com/office/drawing/2014/main" id="{A1B10926-BE89-E143-B0FF-D098D17F5438}"/>
              </a:ext>
            </a:extLst>
          </p:cNvPr>
          <p:cNvSpPr txBox="1"/>
          <p:nvPr/>
        </p:nvSpPr>
        <p:spPr>
          <a:xfrm>
            <a:off x="246460" y="309699"/>
            <a:ext cx="7916466" cy="707886"/>
          </a:xfrm>
          <a:prstGeom prst="rect">
            <a:avLst/>
          </a:prstGeom>
          <a:noFill/>
          <a:ln cap="flat">
            <a:noFill/>
          </a:ln>
        </p:spPr>
        <p:txBody>
          <a:bodyPr lIns="0" tIns="0" rIns="0" bIns="0">
            <a:spAutoFit/>
          </a:bodyPr>
          <a:lstStyle/>
          <a:p>
            <a:pPr>
              <a:defRPr sz="1800" b="0" i="0" u="none" strike="noStrike" kern="0" cap="none" spc="0" baseline="0">
                <a:solidFill>
                  <a:srgbClr val="000000"/>
                </a:solidFill>
                <a:uFillTx/>
              </a:defRPr>
            </a:pPr>
            <a:r>
              <a:rPr lang="en-US" sz="2300" dirty="0">
                <a:solidFill>
                  <a:srgbClr val="6C279B"/>
                </a:solidFill>
                <a:latin typeface="Montserrat ExtraBold" panose="00000900000000000000" pitchFamily="2" charset="0"/>
                <a:ea typeface="Arial"/>
                <a:cs typeface="Arial" panose="020B0604020202020204" pitchFamily="34" charset="0"/>
              </a:rPr>
              <a:t>Three established revenue channels performing $3.0M in FY25 revenue with growth for FY26 </a:t>
            </a:r>
          </a:p>
        </p:txBody>
      </p:sp>
      <p:sp>
        <p:nvSpPr>
          <p:cNvPr id="5124" name="TextBox 26">
            <a:extLst>
              <a:ext uri="{FF2B5EF4-FFF2-40B4-BE49-F238E27FC236}">
                <a16:creationId xmlns:a16="http://schemas.microsoft.com/office/drawing/2014/main" id="{8391BF2B-B2B1-337D-8AD3-39F38646ECD7}"/>
              </a:ext>
            </a:extLst>
          </p:cNvPr>
          <p:cNvSpPr txBox="1">
            <a:spLocks noChangeArrowheads="1"/>
          </p:cNvSpPr>
          <p:nvPr/>
        </p:nvSpPr>
        <p:spPr bwMode="auto">
          <a:xfrm>
            <a:off x="8171260" y="4924425"/>
            <a:ext cx="838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r" eaLnBrk="1" hangingPunct="1">
              <a:lnSpc>
                <a:spcPct val="100000"/>
              </a:lnSpc>
              <a:spcBef>
                <a:spcPct val="0"/>
              </a:spcBef>
              <a:buFontTx/>
              <a:buNone/>
            </a:pPr>
            <a:r>
              <a:rPr lang="en-GB" altLang="en-US" sz="600" dirty="0">
                <a:solidFill>
                  <a:srgbClr val="5E5F5F"/>
                </a:solidFill>
                <a:latin typeface="Montserrat" pitchFamily="2" charset="77"/>
              </a:rPr>
              <a:t>© 2025</a:t>
            </a:r>
          </a:p>
        </p:txBody>
      </p:sp>
      <p:pic>
        <p:nvPicPr>
          <p:cNvPr id="5125" name="Image" descr="Image">
            <a:extLst>
              <a:ext uri="{FF2B5EF4-FFF2-40B4-BE49-F238E27FC236}">
                <a16:creationId xmlns:a16="http://schemas.microsoft.com/office/drawing/2014/main" id="{BB6222AD-3BC6-C237-2FDC-B69C2F4A2B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612" y="4665404"/>
            <a:ext cx="769144"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Doctor male with solid fill">
            <a:extLst>
              <a:ext uri="{FF2B5EF4-FFF2-40B4-BE49-F238E27FC236}">
                <a16:creationId xmlns:a16="http://schemas.microsoft.com/office/drawing/2014/main" id="{B39A2FBF-DF2A-F9CB-14F8-6258477C63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6521" y="2117546"/>
            <a:ext cx="694438" cy="694438"/>
          </a:xfrm>
          <a:prstGeom prst="rect">
            <a:avLst/>
          </a:prstGeom>
        </p:spPr>
      </p:pic>
      <p:pic>
        <p:nvPicPr>
          <p:cNvPr id="9" name="Graphic 8" descr="Hospital with solid fill">
            <a:extLst>
              <a:ext uri="{FF2B5EF4-FFF2-40B4-BE49-F238E27FC236}">
                <a16:creationId xmlns:a16="http://schemas.microsoft.com/office/drawing/2014/main" id="{C7E99CDE-9B69-FF00-F608-6667C62FC3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1505" y="2167918"/>
            <a:ext cx="611088" cy="611088"/>
          </a:xfrm>
          <a:prstGeom prst="rect">
            <a:avLst/>
          </a:prstGeom>
        </p:spPr>
      </p:pic>
      <p:pic>
        <p:nvPicPr>
          <p:cNvPr id="11" name="Graphic 10" descr="Medicine outline">
            <a:extLst>
              <a:ext uri="{FF2B5EF4-FFF2-40B4-BE49-F238E27FC236}">
                <a16:creationId xmlns:a16="http://schemas.microsoft.com/office/drawing/2014/main" id="{867C1902-702F-C5E6-FB8B-CE7DD3A159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56139" y="2183359"/>
            <a:ext cx="634325" cy="634325"/>
          </a:xfrm>
          <a:prstGeom prst="rect">
            <a:avLst/>
          </a:prstGeom>
        </p:spPr>
      </p:pic>
      <p:sp>
        <p:nvSpPr>
          <p:cNvPr id="13" name="TextBox 12">
            <a:extLst>
              <a:ext uri="{FF2B5EF4-FFF2-40B4-BE49-F238E27FC236}">
                <a16:creationId xmlns:a16="http://schemas.microsoft.com/office/drawing/2014/main" id="{5C6296E5-AA56-B584-01B5-2D07BF18A6DE}"/>
              </a:ext>
            </a:extLst>
          </p:cNvPr>
          <p:cNvSpPr txBox="1"/>
          <p:nvPr/>
        </p:nvSpPr>
        <p:spPr>
          <a:xfrm>
            <a:off x="1073059" y="2181074"/>
            <a:ext cx="1620434" cy="584775"/>
          </a:xfrm>
          <a:prstGeom prst="rect">
            <a:avLst/>
          </a:prstGeom>
          <a:noFill/>
        </p:spPr>
        <p:txBody>
          <a:bodyPr wrap="square" rtlCol="0">
            <a:spAutoFit/>
          </a:bodyPr>
          <a:lstStyle/>
          <a:p>
            <a:pPr algn="ctr"/>
            <a:r>
              <a:rPr lang="en-US" sz="1600" b="1" dirty="0">
                <a:solidFill>
                  <a:srgbClr val="7030A0"/>
                </a:solidFill>
                <a:latin typeface="Montserrat ExtraBold" panose="00000900000000000000" pitchFamily="2" charset="0"/>
              </a:rPr>
              <a:t>Direct to </a:t>
            </a:r>
          </a:p>
          <a:p>
            <a:pPr algn="ctr"/>
            <a:r>
              <a:rPr lang="en-US" sz="1600" b="1" dirty="0">
                <a:solidFill>
                  <a:srgbClr val="7030A0"/>
                </a:solidFill>
                <a:latin typeface="Montserrat ExtraBold" panose="00000900000000000000" pitchFamily="2" charset="0"/>
              </a:rPr>
              <a:t>Doctor</a:t>
            </a:r>
            <a:endParaRPr lang="en-GB" sz="1600" b="1" dirty="0">
              <a:solidFill>
                <a:srgbClr val="7030A0"/>
              </a:solidFill>
              <a:latin typeface="Montserrat ExtraBold" panose="00000900000000000000" pitchFamily="2" charset="0"/>
            </a:endParaRPr>
          </a:p>
        </p:txBody>
      </p:sp>
      <p:sp>
        <p:nvSpPr>
          <p:cNvPr id="14" name="TextBox 13">
            <a:extLst>
              <a:ext uri="{FF2B5EF4-FFF2-40B4-BE49-F238E27FC236}">
                <a16:creationId xmlns:a16="http://schemas.microsoft.com/office/drawing/2014/main" id="{3FB36704-C167-DC32-91DA-3AA239ED16B8}"/>
              </a:ext>
            </a:extLst>
          </p:cNvPr>
          <p:cNvSpPr txBox="1"/>
          <p:nvPr/>
        </p:nvSpPr>
        <p:spPr>
          <a:xfrm>
            <a:off x="3958640" y="2172378"/>
            <a:ext cx="1521733" cy="584775"/>
          </a:xfrm>
          <a:prstGeom prst="rect">
            <a:avLst/>
          </a:prstGeom>
          <a:noFill/>
        </p:spPr>
        <p:txBody>
          <a:bodyPr wrap="square" rtlCol="0">
            <a:spAutoFit/>
          </a:bodyPr>
          <a:lstStyle/>
          <a:p>
            <a:pPr algn="ctr"/>
            <a:r>
              <a:rPr lang="en-US" sz="1600" b="1" dirty="0">
                <a:solidFill>
                  <a:srgbClr val="7030A0"/>
                </a:solidFill>
                <a:latin typeface="Montserrat ExtraBold" panose="00000900000000000000" pitchFamily="2" charset="0"/>
              </a:rPr>
              <a:t>Electronic Ordering*</a:t>
            </a:r>
            <a:endParaRPr lang="en-GB" sz="1600" b="1" dirty="0">
              <a:solidFill>
                <a:srgbClr val="7030A0"/>
              </a:solidFill>
              <a:latin typeface="Montserrat ExtraBold" panose="00000900000000000000" pitchFamily="2" charset="0"/>
            </a:endParaRPr>
          </a:p>
        </p:txBody>
      </p:sp>
      <p:sp>
        <p:nvSpPr>
          <p:cNvPr id="15" name="TextBox 14">
            <a:extLst>
              <a:ext uri="{FF2B5EF4-FFF2-40B4-BE49-F238E27FC236}">
                <a16:creationId xmlns:a16="http://schemas.microsoft.com/office/drawing/2014/main" id="{C1A9A722-9971-DFF9-BD64-75F99CA658C0}"/>
              </a:ext>
            </a:extLst>
          </p:cNvPr>
          <p:cNvSpPr txBox="1"/>
          <p:nvPr/>
        </p:nvSpPr>
        <p:spPr>
          <a:xfrm>
            <a:off x="6902288" y="2172378"/>
            <a:ext cx="1480988" cy="584775"/>
          </a:xfrm>
          <a:prstGeom prst="rect">
            <a:avLst/>
          </a:prstGeom>
          <a:noFill/>
        </p:spPr>
        <p:txBody>
          <a:bodyPr wrap="square" rtlCol="0">
            <a:spAutoFit/>
          </a:bodyPr>
          <a:lstStyle/>
          <a:p>
            <a:pPr algn="ctr"/>
            <a:r>
              <a:rPr lang="en-US" sz="1600" b="1" dirty="0">
                <a:solidFill>
                  <a:srgbClr val="7030A0"/>
                </a:solidFill>
                <a:latin typeface="Montserrat ExtraBold" panose="00000900000000000000" pitchFamily="2" charset="0"/>
              </a:rPr>
              <a:t>Pharma </a:t>
            </a:r>
          </a:p>
          <a:p>
            <a:pPr algn="ctr"/>
            <a:r>
              <a:rPr lang="en-US" sz="1600" b="1" dirty="0">
                <a:solidFill>
                  <a:srgbClr val="7030A0"/>
                </a:solidFill>
                <a:latin typeface="Montserrat ExtraBold" panose="00000900000000000000" pitchFamily="2" charset="0"/>
              </a:rPr>
              <a:t>Services</a:t>
            </a:r>
            <a:endParaRPr lang="en-GB" sz="1600" b="1" dirty="0">
              <a:solidFill>
                <a:srgbClr val="7030A0"/>
              </a:solidFill>
              <a:latin typeface="Montserrat ExtraBold" panose="00000900000000000000" pitchFamily="2" charset="0"/>
            </a:endParaRPr>
          </a:p>
        </p:txBody>
      </p:sp>
      <p:cxnSp>
        <p:nvCxnSpPr>
          <p:cNvPr id="21" name="Straight Connector 20">
            <a:extLst>
              <a:ext uri="{FF2B5EF4-FFF2-40B4-BE49-F238E27FC236}">
                <a16:creationId xmlns:a16="http://schemas.microsoft.com/office/drawing/2014/main" id="{4C8B1A6C-A14C-380A-BC64-A7E515CE3594}"/>
              </a:ext>
            </a:extLst>
          </p:cNvPr>
          <p:cNvCxnSpPr/>
          <p:nvPr/>
        </p:nvCxnSpPr>
        <p:spPr>
          <a:xfrm>
            <a:off x="3229132" y="2296973"/>
            <a:ext cx="0" cy="2405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A58457E-7568-BE83-CB68-43D62B8D0AB0}"/>
              </a:ext>
            </a:extLst>
          </p:cNvPr>
          <p:cNvCxnSpPr/>
          <p:nvPr/>
        </p:nvCxnSpPr>
        <p:spPr>
          <a:xfrm>
            <a:off x="6168103" y="2288069"/>
            <a:ext cx="0" cy="2405112"/>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DC4169-093C-0F2B-3595-4245B4CF572F}"/>
              </a:ext>
            </a:extLst>
          </p:cNvPr>
          <p:cNvSpPr txBox="1"/>
          <p:nvPr/>
        </p:nvSpPr>
        <p:spPr>
          <a:xfrm>
            <a:off x="385437" y="2877797"/>
            <a:ext cx="2790886" cy="1538883"/>
          </a:xfrm>
          <a:prstGeom prst="rect">
            <a:avLst/>
          </a:prstGeom>
          <a:noFill/>
        </p:spPr>
        <p:txBody>
          <a:bodyPr wrap="square" rtlCol="0">
            <a:spAutoFit/>
          </a:bodyPr>
          <a:lstStyle/>
          <a:p>
            <a:r>
              <a:rPr lang="en-US" sz="1050" b="1" dirty="0">
                <a:solidFill>
                  <a:srgbClr val="7030A0"/>
                </a:solidFill>
                <a:latin typeface="Montserrat SemiBold" panose="00000700000000000000" pitchFamily="2" charset="0"/>
              </a:rPr>
              <a:t>52% </a:t>
            </a:r>
            <a:r>
              <a:rPr lang="en-US" sz="1050" dirty="0">
                <a:latin typeface="Montserrat SemiBold" panose="00000700000000000000" pitchFamily="2" charset="0"/>
              </a:rPr>
              <a:t>Q/Q testing growth in Q4 FY2025</a:t>
            </a:r>
          </a:p>
          <a:p>
            <a:endParaRPr lang="en-GB" sz="1050" b="1" dirty="0">
              <a:solidFill>
                <a:srgbClr val="7030A0"/>
              </a:solidFill>
              <a:latin typeface="Montserrat SemiBold" panose="00000700000000000000" pitchFamily="2" charset="0"/>
            </a:endParaRPr>
          </a:p>
          <a:p>
            <a:r>
              <a:rPr lang="en-GB" sz="1050" b="1" dirty="0">
                <a:solidFill>
                  <a:srgbClr val="7030A0"/>
                </a:solidFill>
                <a:latin typeface="Montserrat SemiBold" panose="00000700000000000000" pitchFamily="2" charset="0"/>
              </a:rPr>
              <a:t>Now onboarding</a:t>
            </a:r>
            <a:r>
              <a:rPr lang="en-GB" sz="1050" dirty="0">
                <a:solidFill>
                  <a:schemeClr val="tx1"/>
                </a:solidFill>
                <a:latin typeface="Montserrat SemiBold" panose="00000700000000000000" pitchFamily="2" charset="0"/>
              </a:rPr>
              <a:t> multiple care networks</a:t>
            </a:r>
          </a:p>
          <a:p>
            <a:endParaRPr lang="en-GB" sz="1050" dirty="0">
              <a:solidFill>
                <a:schemeClr val="tx1"/>
              </a:solidFill>
              <a:latin typeface="Montserrat SemiBold" panose="00000700000000000000" pitchFamily="2" charset="0"/>
            </a:endParaRPr>
          </a:p>
          <a:p>
            <a:r>
              <a:rPr lang="en-GB" sz="1050" dirty="0">
                <a:solidFill>
                  <a:schemeClr val="tx1"/>
                </a:solidFill>
                <a:latin typeface="Montserrat SemiBold" panose="00000700000000000000" pitchFamily="2" charset="0"/>
              </a:rPr>
              <a:t>Expanded insurance reimbursement increasing average unit price / margin</a:t>
            </a:r>
          </a:p>
          <a:p>
            <a:endParaRPr lang="en-GB" sz="1000" dirty="0">
              <a:solidFill>
                <a:schemeClr val="tx1"/>
              </a:solidFill>
            </a:endParaRPr>
          </a:p>
        </p:txBody>
      </p:sp>
      <p:sp>
        <p:nvSpPr>
          <p:cNvPr id="25" name="TextBox 24">
            <a:extLst>
              <a:ext uri="{FF2B5EF4-FFF2-40B4-BE49-F238E27FC236}">
                <a16:creationId xmlns:a16="http://schemas.microsoft.com/office/drawing/2014/main" id="{D7653E04-D15C-2C55-915C-751AA2DE2A50}"/>
              </a:ext>
            </a:extLst>
          </p:cNvPr>
          <p:cNvSpPr txBox="1"/>
          <p:nvPr/>
        </p:nvSpPr>
        <p:spPr>
          <a:xfrm>
            <a:off x="3297982" y="2878919"/>
            <a:ext cx="2790886" cy="1384995"/>
          </a:xfrm>
          <a:prstGeom prst="rect">
            <a:avLst/>
          </a:prstGeom>
          <a:noFill/>
        </p:spPr>
        <p:txBody>
          <a:bodyPr wrap="square" rtlCol="0">
            <a:spAutoFit/>
          </a:bodyPr>
          <a:lstStyle/>
          <a:p>
            <a:r>
              <a:rPr lang="en-GB" sz="1050" b="1" dirty="0">
                <a:solidFill>
                  <a:srgbClr val="7030A0"/>
                </a:solidFill>
                <a:latin typeface="Montserrat SemiBold" panose="00000700000000000000" pitchFamily="2" charset="0"/>
              </a:rPr>
              <a:t>Hospital systems, large care practices </a:t>
            </a:r>
            <a:r>
              <a:rPr lang="en-GB" sz="1050" dirty="0">
                <a:solidFill>
                  <a:schemeClr val="tx1"/>
                </a:solidFill>
                <a:latin typeface="Montserrat SemiBold" panose="00000700000000000000" pitchFamily="2" charset="0"/>
              </a:rPr>
              <a:t>identified for implementation</a:t>
            </a:r>
          </a:p>
          <a:p>
            <a:endParaRPr lang="en-US" sz="1050" b="1" dirty="0">
              <a:solidFill>
                <a:srgbClr val="7030A0"/>
              </a:solidFill>
              <a:latin typeface="Montserrat SemiBold" panose="00000700000000000000" pitchFamily="2" charset="0"/>
            </a:endParaRPr>
          </a:p>
          <a:p>
            <a:r>
              <a:rPr lang="en-US" sz="1050" b="1" dirty="0">
                <a:solidFill>
                  <a:srgbClr val="7030A0"/>
                </a:solidFill>
                <a:latin typeface="Montserrat SemiBold" panose="00000700000000000000" pitchFamily="2" charset="0"/>
              </a:rPr>
              <a:t>Automated </a:t>
            </a:r>
            <a:r>
              <a:rPr lang="en-US" sz="1050" dirty="0">
                <a:solidFill>
                  <a:schemeClr val="tx1"/>
                </a:solidFill>
                <a:latin typeface="Montserrat SemiBold" panose="00000700000000000000" pitchFamily="2" charset="0"/>
              </a:rPr>
              <a:t>identification of patients eligible for testing </a:t>
            </a:r>
          </a:p>
          <a:p>
            <a:endParaRPr lang="en-US" sz="1050" dirty="0">
              <a:solidFill>
                <a:schemeClr val="tx1"/>
              </a:solidFill>
              <a:latin typeface="Montserrat SemiBold" panose="00000700000000000000" pitchFamily="2" charset="0"/>
            </a:endParaRPr>
          </a:p>
          <a:p>
            <a:r>
              <a:rPr lang="en-US" sz="1050" b="1" dirty="0">
                <a:solidFill>
                  <a:srgbClr val="7030A0"/>
                </a:solidFill>
                <a:latin typeface="Montserrat SemiBold" panose="00000700000000000000" pitchFamily="2" charset="0"/>
              </a:rPr>
              <a:t>Automated </a:t>
            </a:r>
            <a:r>
              <a:rPr lang="en-US" sz="1050" dirty="0">
                <a:solidFill>
                  <a:schemeClr val="tx1"/>
                </a:solidFill>
                <a:latin typeface="Montserrat SemiBold" panose="00000700000000000000" pitchFamily="2" charset="0"/>
              </a:rPr>
              <a:t>alert to doctor with eligible patient visit</a:t>
            </a:r>
          </a:p>
        </p:txBody>
      </p:sp>
      <p:sp>
        <p:nvSpPr>
          <p:cNvPr id="26" name="Rectangle 25">
            <a:extLst>
              <a:ext uri="{FF2B5EF4-FFF2-40B4-BE49-F238E27FC236}">
                <a16:creationId xmlns:a16="http://schemas.microsoft.com/office/drawing/2014/main" id="{69BF0C32-BC1B-9B21-64D9-100A19172D75}"/>
              </a:ext>
            </a:extLst>
          </p:cNvPr>
          <p:cNvSpPr/>
          <p:nvPr/>
        </p:nvSpPr>
        <p:spPr>
          <a:xfrm>
            <a:off x="637725" y="1382043"/>
            <a:ext cx="8017459" cy="409184"/>
          </a:xfrm>
          <a:prstGeom prst="rect">
            <a:avLst/>
          </a:prstGeom>
          <a:solidFill>
            <a:srgbClr val="0BB3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EB605B74-A11B-C3B0-2E7A-E63B0F551C6B}"/>
              </a:ext>
            </a:extLst>
          </p:cNvPr>
          <p:cNvSpPr txBox="1"/>
          <p:nvPr/>
        </p:nvSpPr>
        <p:spPr>
          <a:xfrm>
            <a:off x="861891" y="1411975"/>
            <a:ext cx="7644384" cy="369332"/>
          </a:xfrm>
          <a:prstGeom prst="rect">
            <a:avLst/>
          </a:prstGeom>
          <a:noFill/>
        </p:spPr>
        <p:txBody>
          <a:bodyPr wrap="square" rtlCol="0">
            <a:spAutoFit/>
          </a:bodyPr>
          <a:lstStyle/>
          <a:p>
            <a:pPr algn="ctr"/>
            <a:r>
              <a:rPr lang="en-US" b="1" dirty="0">
                <a:solidFill>
                  <a:schemeClr val="bg1"/>
                </a:solidFill>
                <a:latin typeface="Montserrat ExtraBold" panose="00000900000000000000" pitchFamily="2" charset="0"/>
              </a:rPr>
              <a:t>Group Revenue Channels</a:t>
            </a:r>
            <a:endParaRPr lang="en-GB" b="1" dirty="0">
              <a:solidFill>
                <a:schemeClr val="bg1"/>
              </a:solidFill>
              <a:latin typeface="Montserrat ExtraBold" panose="00000900000000000000" pitchFamily="2" charset="0"/>
            </a:endParaRPr>
          </a:p>
        </p:txBody>
      </p:sp>
      <p:sp>
        <p:nvSpPr>
          <p:cNvPr id="31" name="TextBox 30">
            <a:extLst>
              <a:ext uri="{FF2B5EF4-FFF2-40B4-BE49-F238E27FC236}">
                <a16:creationId xmlns:a16="http://schemas.microsoft.com/office/drawing/2014/main" id="{D2E1E5DE-F247-03D9-BAF1-D36C3A2DC31E}"/>
              </a:ext>
            </a:extLst>
          </p:cNvPr>
          <p:cNvSpPr txBox="1"/>
          <p:nvPr/>
        </p:nvSpPr>
        <p:spPr>
          <a:xfrm>
            <a:off x="6247339" y="2873638"/>
            <a:ext cx="2790886" cy="1061829"/>
          </a:xfrm>
          <a:prstGeom prst="rect">
            <a:avLst/>
          </a:prstGeom>
          <a:noFill/>
        </p:spPr>
        <p:txBody>
          <a:bodyPr wrap="square" rtlCol="0">
            <a:spAutoFit/>
          </a:bodyPr>
          <a:lstStyle/>
          <a:p>
            <a:r>
              <a:rPr lang="en-GB" sz="1050" dirty="0">
                <a:solidFill>
                  <a:schemeClr val="tx1"/>
                </a:solidFill>
                <a:latin typeface="Montserrat SemiBold" panose="00000700000000000000" pitchFamily="2" charset="0"/>
              </a:rPr>
              <a:t>Revenues established with pharma including </a:t>
            </a:r>
            <a:r>
              <a:rPr lang="en-GB" sz="1050" b="1" dirty="0">
                <a:solidFill>
                  <a:srgbClr val="7030A0"/>
                </a:solidFill>
                <a:latin typeface="Montserrat SemiBold" panose="00000700000000000000" pitchFamily="2" charset="0"/>
              </a:rPr>
              <a:t>Astra Zeneca</a:t>
            </a:r>
          </a:p>
          <a:p>
            <a:endParaRPr lang="en-GB" sz="1050" b="1" dirty="0">
              <a:solidFill>
                <a:srgbClr val="7030A0"/>
              </a:solidFill>
              <a:latin typeface="Montserrat SemiBold" panose="00000700000000000000" pitchFamily="2" charset="0"/>
            </a:endParaRPr>
          </a:p>
          <a:p>
            <a:r>
              <a:rPr lang="en-GB" sz="1050" b="1" dirty="0">
                <a:solidFill>
                  <a:srgbClr val="7030A0"/>
                </a:solidFill>
                <a:latin typeface="Montserrat SemiBold" panose="00000700000000000000" pitchFamily="2" charset="0"/>
              </a:rPr>
              <a:t>Capacity and capability now proven  and ready for scale with major strategic partnership </a:t>
            </a:r>
            <a:endParaRPr lang="en-GB" sz="1050" dirty="0">
              <a:solidFill>
                <a:schemeClr val="tx1"/>
              </a:solidFill>
              <a:latin typeface="Montserrat SemiBold" panose="00000700000000000000" pitchFamily="2" charset="0"/>
            </a:endParaRPr>
          </a:p>
        </p:txBody>
      </p:sp>
      <p:sp>
        <p:nvSpPr>
          <p:cNvPr id="4" name="object 17">
            <a:extLst>
              <a:ext uri="{FF2B5EF4-FFF2-40B4-BE49-F238E27FC236}">
                <a16:creationId xmlns:a16="http://schemas.microsoft.com/office/drawing/2014/main" id="{9529FBFC-7E99-18DB-A487-3ECB76277E0E}"/>
              </a:ext>
            </a:extLst>
          </p:cNvPr>
          <p:cNvSpPr txBox="1"/>
          <p:nvPr/>
        </p:nvSpPr>
        <p:spPr>
          <a:xfrm>
            <a:off x="254793" y="4913908"/>
            <a:ext cx="7908133" cy="151323"/>
          </a:xfrm>
          <a:prstGeom prst="rect">
            <a:avLst/>
          </a:prstGeom>
        </p:spPr>
        <p:txBody>
          <a:bodyPr vert="horz" wrap="square" lIns="0" tIns="12700" rIns="0" bIns="0" rtlCol="0">
            <a:spAutoFit/>
          </a:bodyPr>
          <a:lstStyle/>
          <a:p>
            <a:pPr marL="38100">
              <a:lnSpc>
                <a:spcPct val="100000"/>
              </a:lnSpc>
              <a:spcBef>
                <a:spcPts val="100"/>
              </a:spcBef>
            </a:pPr>
            <a:r>
              <a:rPr lang="en-US" sz="900" baseline="18518" dirty="0">
                <a:solidFill>
                  <a:srgbClr val="5E5F5F"/>
                </a:solidFill>
                <a:latin typeface="Montserrat Regular" panose="00000500000000000000" pitchFamily="2" charset="0"/>
                <a:cs typeface="Arial"/>
              </a:rPr>
              <a:t>*Electronic ordering is defined as deployment through integrated electronic medical record system (EHR) which enables auto patient ID and best practice alerts for test ordering </a:t>
            </a:r>
            <a:endParaRPr sz="900" dirty="0">
              <a:latin typeface="Montserrat Regular" panose="00000500000000000000" pitchFamily="2" charset="0"/>
              <a:cs typeface="Arial"/>
            </a:endParaRPr>
          </a:p>
        </p:txBody>
      </p:sp>
      <p:sp>
        <p:nvSpPr>
          <p:cNvPr id="2" name="TextBox 15">
            <a:extLst>
              <a:ext uri="{FF2B5EF4-FFF2-40B4-BE49-F238E27FC236}">
                <a16:creationId xmlns:a16="http://schemas.microsoft.com/office/drawing/2014/main" id="{9445397A-86C9-83C2-A962-BFD2D809FF0B}"/>
              </a:ext>
            </a:extLst>
          </p:cNvPr>
          <p:cNvSpPr txBox="1"/>
          <p:nvPr/>
        </p:nvSpPr>
        <p:spPr>
          <a:xfrm>
            <a:off x="374602" y="4357516"/>
            <a:ext cx="2801721" cy="307777"/>
          </a:xfrm>
          <a:prstGeom prst="rect">
            <a:avLst/>
          </a:prstGeom>
          <a:noFill/>
          <a:ln>
            <a:solidFill>
              <a:schemeClr val="tx1"/>
            </a:solidFill>
          </a:ln>
        </p:spPr>
        <p:txBody>
          <a:bodyPr wrap="square" rtlCol="0">
            <a:spAutoFit/>
          </a:bodyPr>
          <a:lstStyle>
            <a:defPPr>
              <a:defRPr kern="0"/>
            </a:defPPr>
          </a:lstStyle>
          <a:p>
            <a:r>
              <a:rPr lang="en-US" sz="900" b="1" dirty="0"/>
              <a:t>FY24: $0.7m </a:t>
            </a:r>
            <a:r>
              <a:rPr lang="en-US" sz="1400" b="1" dirty="0">
                <a:solidFill>
                  <a:srgbClr val="7030A0"/>
                </a:solidFill>
              </a:rPr>
              <a:t>FY25: $1.1m </a:t>
            </a:r>
            <a:endParaRPr lang="en-GB" sz="900" b="1" dirty="0">
              <a:solidFill>
                <a:srgbClr val="0BB302"/>
              </a:solidFill>
            </a:endParaRPr>
          </a:p>
        </p:txBody>
      </p:sp>
      <p:sp>
        <p:nvSpPr>
          <p:cNvPr id="5" name="TextBox 16">
            <a:extLst>
              <a:ext uri="{FF2B5EF4-FFF2-40B4-BE49-F238E27FC236}">
                <a16:creationId xmlns:a16="http://schemas.microsoft.com/office/drawing/2014/main" id="{C1E64B1F-616C-F66D-C92D-6BBBD1B978DD}"/>
              </a:ext>
            </a:extLst>
          </p:cNvPr>
          <p:cNvSpPr txBox="1"/>
          <p:nvPr/>
        </p:nvSpPr>
        <p:spPr>
          <a:xfrm>
            <a:off x="3281942" y="4355832"/>
            <a:ext cx="2801721" cy="307777"/>
          </a:xfrm>
          <a:prstGeom prst="rect">
            <a:avLst/>
          </a:prstGeom>
          <a:noFill/>
          <a:ln>
            <a:solidFill>
              <a:schemeClr val="tx1"/>
            </a:solidFill>
          </a:ln>
        </p:spPr>
        <p:txBody>
          <a:bodyPr wrap="square" rtlCol="0">
            <a:spAutoFit/>
          </a:bodyPr>
          <a:lstStyle>
            <a:defPPr>
              <a:defRPr kern="0"/>
            </a:defPPr>
          </a:lstStyle>
          <a:p>
            <a:r>
              <a:rPr lang="en-US" sz="900" b="1" dirty="0"/>
              <a:t>FY24: $1.4m </a:t>
            </a:r>
            <a:r>
              <a:rPr lang="en-US" sz="1400" b="1" dirty="0">
                <a:solidFill>
                  <a:srgbClr val="7030A0"/>
                </a:solidFill>
              </a:rPr>
              <a:t>FY25: $1.6m </a:t>
            </a:r>
            <a:endParaRPr lang="en-GB" sz="900" b="1" dirty="0">
              <a:solidFill>
                <a:srgbClr val="0BB302"/>
              </a:solidFill>
            </a:endParaRPr>
          </a:p>
        </p:txBody>
      </p:sp>
      <p:sp>
        <p:nvSpPr>
          <p:cNvPr id="7" name="TextBox 17">
            <a:extLst>
              <a:ext uri="{FF2B5EF4-FFF2-40B4-BE49-F238E27FC236}">
                <a16:creationId xmlns:a16="http://schemas.microsoft.com/office/drawing/2014/main" id="{45F949EA-B867-119C-293A-3A9D42B333D6}"/>
              </a:ext>
            </a:extLst>
          </p:cNvPr>
          <p:cNvSpPr txBox="1"/>
          <p:nvPr/>
        </p:nvSpPr>
        <p:spPr>
          <a:xfrm>
            <a:off x="6207737" y="4349938"/>
            <a:ext cx="2801721" cy="307777"/>
          </a:xfrm>
          <a:prstGeom prst="rect">
            <a:avLst/>
          </a:prstGeom>
          <a:noFill/>
          <a:ln>
            <a:solidFill>
              <a:schemeClr val="tx1"/>
            </a:solidFill>
          </a:ln>
        </p:spPr>
        <p:txBody>
          <a:bodyPr wrap="square" rtlCol="0">
            <a:spAutoFit/>
          </a:bodyPr>
          <a:lstStyle>
            <a:defPPr>
              <a:defRPr kern="0"/>
            </a:defPPr>
          </a:lstStyle>
          <a:p>
            <a:r>
              <a:rPr lang="en-US" sz="900" b="1" dirty="0"/>
              <a:t>FY24: $0.1m </a:t>
            </a:r>
            <a:r>
              <a:rPr lang="en-US" sz="1400" b="1" dirty="0">
                <a:solidFill>
                  <a:srgbClr val="7030A0"/>
                </a:solidFill>
              </a:rPr>
              <a:t>FY25: $0.3m </a:t>
            </a:r>
            <a:endParaRPr lang="en-GB" sz="900" b="1" dirty="0">
              <a:solidFill>
                <a:srgbClr val="0BB302"/>
              </a:solidFill>
            </a:endParaRPr>
          </a:p>
        </p:txBody>
      </p:sp>
      <p:sp>
        <p:nvSpPr>
          <p:cNvPr id="8" name="Slide Number Placeholder 7">
            <a:extLst>
              <a:ext uri="{FF2B5EF4-FFF2-40B4-BE49-F238E27FC236}">
                <a16:creationId xmlns:a16="http://schemas.microsoft.com/office/drawing/2014/main" id="{B2E7E77D-E7B3-B9B4-CB7A-FEE364DAC2EB}"/>
              </a:ext>
            </a:extLst>
          </p:cNvPr>
          <p:cNvSpPr>
            <a:spLocks noGrp="1"/>
          </p:cNvSpPr>
          <p:nvPr>
            <p:ph type="sldNum" sz="quarter" idx="7"/>
          </p:nvPr>
        </p:nvSpPr>
        <p:spPr/>
        <p:txBody>
          <a:bodyPr/>
          <a:lstStyle/>
          <a:p>
            <a:fld id="{B6F15528-21DE-4FAA-801E-634DDDAF4B2B}" type="slidenum">
              <a:rPr lang="en-GB" smtClean="0"/>
              <a:pPr/>
              <a:t>4</a:t>
            </a:fld>
            <a:endParaRPr lang="en-GB" dirty="0"/>
          </a:p>
        </p:txBody>
      </p:sp>
    </p:spTree>
    <p:extLst>
      <p:ext uri="{BB962C8B-B14F-4D97-AF65-F5344CB8AC3E}">
        <p14:creationId xmlns:p14="http://schemas.microsoft.com/office/powerpoint/2010/main" val="381205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14DCE-59AC-C9CA-4684-86A31850F2D9}"/>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BA4AAA9E-6594-1BBF-FC21-ADDBD0AF7CF1}"/>
              </a:ext>
            </a:extLst>
          </p:cNvPr>
          <p:cNvSpPr txBox="1"/>
          <p:nvPr/>
        </p:nvSpPr>
        <p:spPr>
          <a:xfrm>
            <a:off x="252968" y="313979"/>
            <a:ext cx="8049934" cy="705258"/>
          </a:xfrm>
          <a:prstGeom prst="rect">
            <a:avLst/>
          </a:prstGeom>
        </p:spPr>
        <p:txBody>
          <a:bodyPr vert="horz" wrap="square" lIns="0" tIns="6350" rIns="0" bIns="0" rtlCol="0">
            <a:spAutoFit/>
          </a:bodyPr>
          <a:lstStyle/>
          <a:p>
            <a:pPr marL="12700" marR="5080">
              <a:lnSpc>
                <a:spcPct val="101699"/>
              </a:lnSpc>
              <a:spcBef>
                <a:spcPts val="50"/>
              </a:spcBef>
            </a:pPr>
            <a:r>
              <a:rPr lang="en-US" sz="2300" spc="-10" dirty="0">
                <a:solidFill>
                  <a:srgbClr val="6C279B"/>
                </a:solidFill>
                <a:latin typeface="Montserrat ExtraBold" panose="00000900000000000000" pitchFamily="2" charset="0"/>
                <a:cs typeface="Arial"/>
              </a:rPr>
              <a:t>Prioritizing sales in three territories with direct to doctor and leveraged electronic ordering sales</a:t>
            </a:r>
            <a:endParaRPr sz="2300" dirty="0">
              <a:latin typeface="Montserrat ExtraBold" panose="00000900000000000000" pitchFamily="2" charset="0"/>
              <a:cs typeface="Arial"/>
            </a:endParaRPr>
          </a:p>
        </p:txBody>
      </p:sp>
      <p:grpSp>
        <p:nvGrpSpPr>
          <p:cNvPr id="8" name="object 8">
            <a:extLst>
              <a:ext uri="{FF2B5EF4-FFF2-40B4-BE49-F238E27FC236}">
                <a16:creationId xmlns:a16="http://schemas.microsoft.com/office/drawing/2014/main" id="{FD97DE9A-4E01-3A1C-866A-5BE919E843FE}"/>
              </a:ext>
            </a:extLst>
          </p:cNvPr>
          <p:cNvGrpSpPr/>
          <p:nvPr/>
        </p:nvGrpSpPr>
        <p:grpSpPr>
          <a:xfrm>
            <a:off x="25151" y="1829735"/>
            <a:ext cx="3146049" cy="2647561"/>
            <a:chOff x="332384" y="1636420"/>
            <a:chExt cx="4235450" cy="3124241"/>
          </a:xfrm>
        </p:grpSpPr>
        <p:sp>
          <p:nvSpPr>
            <p:cNvPr id="9" name="object 9">
              <a:extLst>
                <a:ext uri="{FF2B5EF4-FFF2-40B4-BE49-F238E27FC236}">
                  <a16:creationId xmlns:a16="http://schemas.microsoft.com/office/drawing/2014/main" id="{9A25804E-C9FC-CF93-623D-9941D6B56C56}"/>
                </a:ext>
              </a:extLst>
            </p:cNvPr>
            <p:cNvSpPr/>
            <p:nvPr/>
          </p:nvSpPr>
          <p:spPr>
            <a:xfrm>
              <a:off x="853160" y="3530019"/>
              <a:ext cx="3194050" cy="1230642"/>
            </a:xfrm>
            <a:custGeom>
              <a:avLst/>
              <a:gdLst/>
              <a:ahLst/>
              <a:cxnLst/>
              <a:rect l="l" t="t" r="r" b="b"/>
              <a:pathLst>
                <a:path w="3194050" h="1230629">
                  <a:moveTo>
                    <a:pt x="3193872" y="0"/>
                  </a:moveTo>
                  <a:lnTo>
                    <a:pt x="0" y="0"/>
                  </a:lnTo>
                  <a:lnTo>
                    <a:pt x="0" y="890663"/>
                  </a:lnTo>
                  <a:lnTo>
                    <a:pt x="3193872" y="890663"/>
                  </a:lnTo>
                  <a:lnTo>
                    <a:pt x="3193872" y="0"/>
                  </a:lnTo>
                  <a:close/>
                </a:path>
                <a:path w="3194050" h="1230629">
                  <a:moveTo>
                    <a:pt x="3193885" y="890689"/>
                  </a:moveTo>
                  <a:lnTo>
                    <a:pt x="2298" y="890689"/>
                  </a:lnTo>
                  <a:lnTo>
                    <a:pt x="1606677" y="1230401"/>
                  </a:lnTo>
                  <a:lnTo>
                    <a:pt x="3193885" y="890689"/>
                  </a:lnTo>
                  <a:close/>
                </a:path>
              </a:pathLst>
            </a:custGeom>
            <a:solidFill>
              <a:srgbClr val="00B050"/>
            </a:solidFill>
            <a:ln>
              <a:noFill/>
            </a:ln>
          </p:spPr>
          <p:txBody>
            <a:bodyPr wrap="square" lIns="0" tIns="0" rIns="0" bIns="0" rtlCol="0"/>
            <a:lstStyle/>
            <a:p>
              <a:endParaRPr dirty="0"/>
            </a:p>
          </p:txBody>
        </p:sp>
        <p:sp>
          <p:nvSpPr>
            <p:cNvPr id="10" name="object 10">
              <a:extLst>
                <a:ext uri="{FF2B5EF4-FFF2-40B4-BE49-F238E27FC236}">
                  <a16:creationId xmlns:a16="http://schemas.microsoft.com/office/drawing/2014/main" id="{B696850A-FD52-45D1-BF83-BF1F1992C877}"/>
                </a:ext>
              </a:extLst>
            </p:cNvPr>
            <p:cNvSpPr/>
            <p:nvPr/>
          </p:nvSpPr>
          <p:spPr>
            <a:xfrm>
              <a:off x="639089" y="2471331"/>
              <a:ext cx="3622675" cy="1134745"/>
            </a:xfrm>
            <a:custGeom>
              <a:avLst/>
              <a:gdLst/>
              <a:ahLst/>
              <a:cxnLst/>
              <a:rect l="l" t="t" r="r" b="b"/>
              <a:pathLst>
                <a:path w="3622675" h="1134745">
                  <a:moveTo>
                    <a:pt x="3622052" y="891959"/>
                  </a:moveTo>
                  <a:lnTo>
                    <a:pt x="2603" y="891959"/>
                  </a:lnTo>
                  <a:lnTo>
                    <a:pt x="1812328" y="1134351"/>
                  </a:lnTo>
                  <a:lnTo>
                    <a:pt x="3622052" y="891959"/>
                  </a:lnTo>
                  <a:close/>
                </a:path>
                <a:path w="3622675" h="1134745">
                  <a:moveTo>
                    <a:pt x="3622052" y="0"/>
                  </a:moveTo>
                  <a:lnTo>
                    <a:pt x="0" y="0"/>
                  </a:lnTo>
                  <a:lnTo>
                    <a:pt x="0" y="891933"/>
                  </a:lnTo>
                  <a:lnTo>
                    <a:pt x="3622052" y="891933"/>
                  </a:lnTo>
                  <a:lnTo>
                    <a:pt x="3622052" y="0"/>
                  </a:lnTo>
                  <a:close/>
                </a:path>
              </a:pathLst>
            </a:custGeom>
            <a:solidFill>
              <a:srgbClr val="00B050"/>
            </a:solidFill>
          </p:spPr>
          <p:txBody>
            <a:bodyPr wrap="square" lIns="0" tIns="0" rIns="0" bIns="0" rtlCol="0"/>
            <a:lstStyle/>
            <a:p>
              <a:endParaRPr dirty="0"/>
            </a:p>
          </p:txBody>
        </p:sp>
        <p:sp>
          <p:nvSpPr>
            <p:cNvPr id="11" name="object 11">
              <a:extLst>
                <a:ext uri="{FF2B5EF4-FFF2-40B4-BE49-F238E27FC236}">
                  <a16:creationId xmlns:a16="http://schemas.microsoft.com/office/drawing/2014/main" id="{C0CEC194-0273-4AD7-7B3F-D1C6F3450910}"/>
                </a:ext>
              </a:extLst>
            </p:cNvPr>
            <p:cNvSpPr/>
            <p:nvPr/>
          </p:nvSpPr>
          <p:spPr>
            <a:xfrm>
              <a:off x="332384" y="1636420"/>
              <a:ext cx="4235450" cy="1052830"/>
            </a:xfrm>
            <a:custGeom>
              <a:avLst/>
              <a:gdLst/>
              <a:ahLst/>
              <a:cxnLst/>
              <a:rect l="l" t="t" r="r" b="b"/>
              <a:pathLst>
                <a:path w="4235450" h="1052830">
                  <a:moveTo>
                    <a:pt x="4235450" y="834936"/>
                  </a:moveTo>
                  <a:lnTo>
                    <a:pt x="3035" y="834936"/>
                  </a:lnTo>
                  <a:lnTo>
                    <a:pt x="2119249" y="1052423"/>
                  </a:lnTo>
                  <a:lnTo>
                    <a:pt x="4235450" y="834936"/>
                  </a:lnTo>
                  <a:close/>
                </a:path>
                <a:path w="4235450" h="1052830">
                  <a:moveTo>
                    <a:pt x="4235450" y="0"/>
                  </a:moveTo>
                  <a:lnTo>
                    <a:pt x="0" y="0"/>
                  </a:lnTo>
                  <a:lnTo>
                    <a:pt x="0" y="834910"/>
                  </a:lnTo>
                  <a:lnTo>
                    <a:pt x="4235450" y="834910"/>
                  </a:lnTo>
                  <a:lnTo>
                    <a:pt x="4235450" y="0"/>
                  </a:lnTo>
                  <a:close/>
                </a:path>
              </a:pathLst>
            </a:custGeom>
            <a:solidFill>
              <a:srgbClr val="002060"/>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D0822129-8183-8429-ED5C-1F92141C3830}"/>
              </a:ext>
            </a:extLst>
          </p:cNvPr>
          <p:cNvSpPr txBox="1"/>
          <p:nvPr/>
        </p:nvSpPr>
        <p:spPr>
          <a:xfrm>
            <a:off x="562974" y="1936781"/>
            <a:ext cx="2184400" cy="679673"/>
          </a:xfrm>
          <a:prstGeom prst="rect">
            <a:avLst/>
          </a:prstGeom>
        </p:spPr>
        <p:txBody>
          <a:bodyPr vert="horz" wrap="square" lIns="0" tIns="12700" rIns="0" bIns="0" rtlCol="0">
            <a:spAutoFit/>
          </a:bodyPr>
          <a:lstStyle/>
          <a:p>
            <a:pPr algn="ctr">
              <a:lnSpc>
                <a:spcPts val="4105"/>
              </a:lnSpc>
              <a:spcBef>
                <a:spcPts val="100"/>
              </a:spcBef>
            </a:pPr>
            <a:r>
              <a:rPr lang="en-US" sz="3000" b="1" dirty="0">
                <a:solidFill>
                  <a:srgbClr val="FFFFFF"/>
                </a:solidFill>
                <a:latin typeface="Montserrat SemiBold" panose="00000700000000000000" pitchFamily="2" charset="0"/>
                <a:cs typeface="Arial"/>
              </a:rPr>
              <a:t>1,601,280</a:t>
            </a:r>
            <a:endParaRPr sz="3000" dirty="0">
              <a:latin typeface="Montserrat SemiBold" panose="00000700000000000000" pitchFamily="2" charset="0"/>
              <a:cs typeface="Arial"/>
            </a:endParaRPr>
          </a:p>
          <a:p>
            <a:pPr marL="2540" algn="ctr">
              <a:lnSpc>
                <a:spcPts val="1095"/>
              </a:lnSpc>
            </a:pPr>
            <a:r>
              <a:rPr lang="en-US" sz="1100" dirty="0">
                <a:solidFill>
                  <a:srgbClr val="FFFFFF"/>
                </a:solidFill>
                <a:latin typeface="Montserrat SemiBold" panose="00000700000000000000" pitchFamily="2" charset="0"/>
                <a:cs typeface="Arial"/>
              </a:rPr>
              <a:t># with diagnosed T2D</a:t>
            </a:r>
            <a:endParaRPr sz="1050" baseline="23809" dirty="0">
              <a:latin typeface="Montserrat SemiBold" panose="00000700000000000000" pitchFamily="2" charset="0"/>
              <a:cs typeface="Arial"/>
            </a:endParaRPr>
          </a:p>
        </p:txBody>
      </p:sp>
      <p:sp>
        <p:nvSpPr>
          <p:cNvPr id="17" name="object 17">
            <a:extLst>
              <a:ext uri="{FF2B5EF4-FFF2-40B4-BE49-F238E27FC236}">
                <a16:creationId xmlns:a16="http://schemas.microsoft.com/office/drawing/2014/main" id="{F05CE507-D184-4F26-E51C-F5CA13BC0645}"/>
              </a:ext>
            </a:extLst>
          </p:cNvPr>
          <p:cNvSpPr txBox="1"/>
          <p:nvPr/>
        </p:nvSpPr>
        <p:spPr>
          <a:xfrm>
            <a:off x="252968" y="4976788"/>
            <a:ext cx="2935480" cy="166712"/>
          </a:xfrm>
          <a:prstGeom prst="rect">
            <a:avLst/>
          </a:prstGeom>
        </p:spPr>
        <p:txBody>
          <a:bodyPr vert="horz" wrap="square" lIns="0" tIns="12700" rIns="0" bIns="0" rtlCol="0">
            <a:spAutoFit/>
          </a:bodyPr>
          <a:lstStyle/>
          <a:p>
            <a:pPr marL="38100">
              <a:lnSpc>
                <a:spcPct val="100000"/>
              </a:lnSpc>
              <a:spcBef>
                <a:spcPts val="100"/>
              </a:spcBef>
            </a:pPr>
            <a:r>
              <a:rPr lang="en-US" sz="1000" baseline="18518" dirty="0">
                <a:solidFill>
                  <a:srgbClr val="5E5F5F"/>
                </a:solidFill>
                <a:latin typeface="Montserrat Regular" panose="00000500000000000000" pitchFamily="2" charset="0"/>
                <a:cs typeface="Arial"/>
              </a:rPr>
              <a:t>Source: https://diabetes.org/about-diabetes/statistics/by-state</a:t>
            </a:r>
            <a:endParaRPr sz="1000" dirty="0">
              <a:latin typeface="Montserrat Regular" panose="00000500000000000000" pitchFamily="2" charset="0"/>
              <a:cs typeface="Arial"/>
            </a:endParaRPr>
          </a:p>
        </p:txBody>
      </p:sp>
      <p:grpSp>
        <p:nvGrpSpPr>
          <p:cNvPr id="7" name="object 8">
            <a:extLst>
              <a:ext uri="{FF2B5EF4-FFF2-40B4-BE49-F238E27FC236}">
                <a16:creationId xmlns:a16="http://schemas.microsoft.com/office/drawing/2014/main" id="{9E13B961-98C4-E630-6FCA-2D792F31C049}"/>
              </a:ext>
            </a:extLst>
          </p:cNvPr>
          <p:cNvGrpSpPr/>
          <p:nvPr/>
        </p:nvGrpSpPr>
        <p:grpSpPr>
          <a:xfrm>
            <a:off x="3188448" y="1829734"/>
            <a:ext cx="2971244" cy="2656535"/>
            <a:chOff x="332384" y="1636420"/>
            <a:chExt cx="4235450" cy="3134002"/>
          </a:xfrm>
        </p:grpSpPr>
        <p:sp>
          <p:nvSpPr>
            <p:cNvPr id="16" name="object 9">
              <a:extLst>
                <a:ext uri="{FF2B5EF4-FFF2-40B4-BE49-F238E27FC236}">
                  <a16:creationId xmlns:a16="http://schemas.microsoft.com/office/drawing/2014/main" id="{8F2C1D44-3751-35F6-70BD-5363C1A212BA}"/>
                </a:ext>
              </a:extLst>
            </p:cNvPr>
            <p:cNvSpPr/>
            <p:nvPr/>
          </p:nvSpPr>
          <p:spPr>
            <a:xfrm>
              <a:off x="853160" y="3539793"/>
              <a:ext cx="3194050" cy="1230629"/>
            </a:xfrm>
            <a:custGeom>
              <a:avLst/>
              <a:gdLst/>
              <a:ahLst/>
              <a:cxnLst/>
              <a:rect l="l" t="t" r="r" b="b"/>
              <a:pathLst>
                <a:path w="3194050" h="1230629">
                  <a:moveTo>
                    <a:pt x="3193872" y="0"/>
                  </a:moveTo>
                  <a:lnTo>
                    <a:pt x="0" y="0"/>
                  </a:lnTo>
                  <a:lnTo>
                    <a:pt x="0" y="890663"/>
                  </a:lnTo>
                  <a:lnTo>
                    <a:pt x="3193872" y="890663"/>
                  </a:lnTo>
                  <a:lnTo>
                    <a:pt x="3193872" y="0"/>
                  </a:lnTo>
                  <a:close/>
                </a:path>
                <a:path w="3194050" h="1230629">
                  <a:moveTo>
                    <a:pt x="3193885" y="890689"/>
                  </a:moveTo>
                  <a:lnTo>
                    <a:pt x="2298" y="890689"/>
                  </a:lnTo>
                  <a:lnTo>
                    <a:pt x="1606677" y="1230401"/>
                  </a:lnTo>
                  <a:lnTo>
                    <a:pt x="3193885" y="890689"/>
                  </a:lnTo>
                  <a:close/>
                </a:path>
              </a:pathLst>
            </a:custGeom>
            <a:solidFill>
              <a:srgbClr val="00B050"/>
            </a:solidFill>
            <a:ln>
              <a:noFill/>
            </a:ln>
          </p:spPr>
          <p:txBody>
            <a:bodyPr wrap="square" lIns="0" tIns="0" rIns="0" bIns="0" rtlCol="0"/>
            <a:lstStyle/>
            <a:p>
              <a:endParaRPr>
                <a:latin typeface="Montserrat SemiBold" panose="00000700000000000000" pitchFamily="2" charset="0"/>
              </a:endParaRPr>
            </a:p>
          </p:txBody>
        </p:sp>
        <p:sp>
          <p:nvSpPr>
            <p:cNvPr id="20" name="object 10">
              <a:extLst>
                <a:ext uri="{FF2B5EF4-FFF2-40B4-BE49-F238E27FC236}">
                  <a16:creationId xmlns:a16="http://schemas.microsoft.com/office/drawing/2014/main" id="{FDE93221-9E93-B882-C628-BDC8CE1DFCB8}"/>
                </a:ext>
              </a:extLst>
            </p:cNvPr>
            <p:cNvSpPr/>
            <p:nvPr/>
          </p:nvSpPr>
          <p:spPr>
            <a:xfrm>
              <a:off x="639089" y="2471331"/>
              <a:ext cx="3622675" cy="1134745"/>
            </a:xfrm>
            <a:custGeom>
              <a:avLst/>
              <a:gdLst/>
              <a:ahLst/>
              <a:cxnLst/>
              <a:rect l="l" t="t" r="r" b="b"/>
              <a:pathLst>
                <a:path w="3622675" h="1134745">
                  <a:moveTo>
                    <a:pt x="3622052" y="891959"/>
                  </a:moveTo>
                  <a:lnTo>
                    <a:pt x="2603" y="891959"/>
                  </a:lnTo>
                  <a:lnTo>
                    <a:pt x="1812328" y="1134351"/>
                  </a:lnTo>
                  <a:lnTo>
                    <a:pt x="3622052" y="891959"/>
                  </a:lnTo>
                  <a:close/>
                </a:path>
                <a:path w="3622675" h="1134745">
                  <a:moveTo>
                    <a:pt x="3622052" y="0"/>
                  </a:moveTo>
                  <a:lnTo>
                    <a:pt x="0" y="0"/>
                  </a:lnTo>
                  <a:lnTo>
                    <a:pt x="0" y="891933"/>
                  </a:lnTo>
                  <a:lnTo>
                    <a:pt x="3622052" y="891933"/>
                  </a:lnTo>
                  <a:lnTo>
                    <a:pt x="3622052" y="0"/>
                  </a:lnTo>
                  <a:close/>
                </a:path>
              </a:pathLst>
            </a:custGeom>
            <a:solidFill>
              <a:srgbClr val="00B050"/>
            </a:solidFill>
          </p:spPr>
          <p:txBody>
            <a:bodyPr wrap="square" lIns="0" tIns="0" rIns="0" bIns="0" rtlCol="0"/>
            <a:lstStyle/>
            <a:p>
              <a:endParaRPr dirty="0">
                <a:latin typeface="Montserrat SemiBold" panose="00000700000000000000" pitchFamily="2" charset="0"/>
              </a:endParaRPr>
            </a:p>
          </p:txBody>
        </p:sp>
        <p:sp>
          <p:nvSpPr>
            <p:cNvPr id="22" name="object 11">
              <a:extLst>
                <a:ext uri="{FF2B5EF4-FFF2-40B4-BE49-F238E27FC236}">
                  <a16:creationId xmlns:a16="http://schemas.microsoft.com/office/drawing/2014/main" id="{143181DA-94B3-59CD-4582-D69896767147}"/>
                </a:ext>
              </a:extLst>
            </p:cNvPr>
            <p:cNvSpPr/>
            <p:nvPr/>
          </p:nvSpPr>
          <p:spPr>
            <a:xfrm>
              <a:off x="332384" y="1636420"/>
              <a:ext cx="4235450" cy="1052830"/>
            </a:xfrm>
            <a:custGeom>
              <a:avLst/>
              <a:gdLst/>
              <a:ahLst/>
              <a:cxnLst/>
              <a:rect l="l" t="t" r="r" b="b"/>
              <a:pathLst>
                <a:path w="4235450" h="1052830">
                  <a:moveTo>
                    <a:pt x="4235450" y="834936"/>
                  </a:moveTo>
                  <a:lnTo>
                    <a:pt x="3035" y="834936"/>
                  </a:lnTo>
                  <a:lnTo>
                    <a:pt x="2119249" y="1052423"/>
                  </a:lnTo>
                  <a:lnTo>
                    <a:pt x="4235450" y="834936"/>
                  </a:lnTo>
                  <a:close/>
                </a:path>
                <a:path w="4235450" h="1052830">
                  <a:moveTo>
                    <a:pt x="4235450" y="0"/>
                  </a:moveTo>
                  <a:lnTo>
                    <a:pt x="0" y="0"/>
                  </a:lnTo>
                  <a:lnTo>
                    <a:pt x="0" y="834910"/>
                  </a:lnTo>
                  <a:lnTo>
                    <a:pt x="4235450" y="834910"/>
                  </a:lnTo>
                  <a:lnTo>
                    <a:pt x="4235450" y="0"/>
                  </a:lnTo>
                  <a:close/>
                </a:path>
              </a:pathLst>
            </a:custGeom>
            <a:solidFill>
              <a:srgbClr val="002060"/>
            </a:solidFill>
          </p:spPr>
          <p:txBody>
            <a:bodyPr wrap="square" lIns="0" tIns="0" rIns="0" bIns="0" rtlCol="0"/>
            <a:lstStyle/>
            <a:p>
              <a:endParaRPr>
                <a:latin typeface="Montserrat SemiBold" panose="00000700000000000000" pitchFamily="2" charset="0"/>
              </a:endParaRPr>
            </a:p>
          </p:txBody>
        </p:sp>
      </p:grpSp>
      <p:grpSp>
        <p:nvGrpSpPr>
          <p:cNvPr id="23" name="object 8">
            <a:extLst>
              <a:ext uri="{FF2B5EF4-FFF2-40B4-BE49-F238E27FC236}">
                <a16:creationId xmlns:a16="http://schemas.microsoft.com/office/drawing/2014/main" id="{18FEB934-C785-E4F7-8916-E30B1499734D}"/>
              </a:ext>
            </a:extLst>
          </p:cNvPr>
          <p:cNvGrpSpPr/>
          <p:nvPr/>
        </p:nvGrpSpPr>
        <p:grpSpPr>
          <a:xfrm>
            <a:off x="6175964" y="1829726"/>
            <a:ext cx="2941908" cy="2681183"/>
            <a:chOff x="332384" y="1636420"/>
            <a:chExt cx="4235450" cy="3163441"/>
          </a:xfrm>
        </p:grpSpPr>
        <p:sp>
          <p:nvSpPr>
            <p:cNvPr id="24" name="object 9">
              <a:extLst>
                <a:ext uri="{FF2B5EF4-FFF2-40B4-BE49-F238E27FC236}">
                  <a16:creationId xmlns:a16="http://schemas.microsoft.com/office/drawing/2014/main" id="{337FBEA4-FE08-AE3D-4762-58384434FB66}"/>
                </a:ext>
              </a:extLst>
            </p:cNvPr>
            <p:cNvSpPr/>
            <p:nvPr/>
          </p:nvSpPr>
          <p:spPr>
            <a:xfrm>
              <a:off x="853161" y="3569229"/>
              <a:ext cx="3194050" cy="1230632"/>
            </a:xfrm>
            <a:custGeom>
              <a:avLst/>
              <a:gdLst/>
              <a:ahLst/>
              <a:cxnLst/>
              <a:rect l="l" t="t" r="r" b="b"/>
              <a:pathLst>
                <a:path w="3194050" h="1230629">
                  <a:moveTo>
                    <a:pt x="3193872" y="0"/>
                  </a:moveTo>
                  <a:lnTo>
                    <a:pt x="0" y="0"/>
                  </a:lnTo>
                  <a:lnTo>
                    <a:pt x="0" y="890663"/>
                  </a:lnTo>
                  <a:lnTo>
                    <a:pt x="3193872" y="890663"/>
                  </a:lnTo>
                  <a:lnTo>
                    <a:pt x="3193872" y="0"/>
                  </a:lnTo>
                  <a:close/>
                </a:path>
                <a:path w="3194050" h="1230629">
                  <a:moveTo>
                    <a:pt x="3193885" y="890689"/>
                  </a:moveTo>
                  <a:lnTo>
                    <a:pt x="2298" y="890689"/>
                  </a:lnTo>
                  <a:lnTo>
                    <a:pt x="1606677" y="1230401"/>
                  </a:lnTo>
                  <a:lnTo>
                    <a:pt x="3193885" y="890689"/>
                  </a:lnTo>
                  <a:close/>
                </a:path>
              </a:pathLst>
            </a:custGeom>
            <a:solidFill>
              <a:srgbClr val="00B050"/>
            </a:solidFill>
            <a:ln>
              <a:noFill/>
            </a:ln>
          </p:spPr>
          <p:txBody>
            <a:bodyPr wrap="square" lIns="0" tIns="0" rIns="0" bIns="0" rtlCol="0"/>
            <a:lstStyle/>
            <a:p>
              <a:endParaRPr dirty="0"/>
            </a:p>
          </p:txBody>
        </p:sp>
        <p:sp>
          <p:nvSpPr>
            <p:cNvPr id="25" name="object 10">
              <a:extLst>
                <a:ext uri="{FF2B5EF4-FFF2-40B4-BE49-F238E27FC236}">
                  <a16:creationId xmlns:a16="http://schemas.microsoft.com/office/drawing/2014/main" id="{91A32DD5-302F-7485-4B1A-F8FF2D07FAB3}"/>
                </a:ext>
              </a:extLst>
            </p:cNvPr>
            <p:cNvSpPr/>
            <p:nvPr/>
          </p:nvSpPr>
          <p:spPr>
            <a:xfrm>
              <a:off x="639089" y="2471331"/>
              <a:ext cx="3622675" cy="1134745"/>
            </a:xfrm>
            <a:custGeom>
              <a:avLst/>
              <a:gdLst/>
              <a:ahLst/>
              <a:cxnLst/>
              <a:rect l="l" t="t" r="r" b="b"/>
              <a:pathLst>
                <a:path w="3622675" h="1134745">
                  <a:moveTo>
                    <a:pt x="3622052" y="891959"/>
                  </a:moveTo>
                  <a:lnTo>
                    <a:pt x="2603" y="891959"/>
                  </a:lnTo>
                  <a:lnTo>
                    <a:pt x="1812328" y="1134351"/>
                  </a:lnTo>
                  <a:lnTo>
                    <a:pt x="3622052" y="891959"/>
                  </a:lnTo>
                  <a:close/>
                </a:path>
                <a:path w="3622675" h="1134745">
                  <a:moveTo>
                    <a:pt x="3622052" y="0"/>
                  </a:moveTo>
                  <a:lnTo>
                    <a:pt x="0" y="0"/>
                  </a:lnTo>
                  <a:lnTo>
                    <a:pt x="0" y="891933"/>
                  </a:lnTo>
                  <a:lnTo>
                    <a:pt x="3622052" y="891933"/>
                  </a:lnTo>
                  <a:lnTo>
                    <a:pt x="3622052" y="0"/>
                  </a:lnTo>
                  <a:close/>
                </a:path>
              </a:pathLst>
            </a:custGeom>
            <a:solidFill>
              <a:srgbClr val="00B050"/>
            </a:solidFill>
          </p:spPr>
          <p:txBody>
            <a:bodyPr wrap="square" lIns="0" tIns="0" rIns="0" bIns="0" rtlCol="0"/>
            <a:lstStyle/>
            <a:p>
              <a:endParaRPr dirty="0"/>
            </a:p>
          </p:txBody>
        </p:sp>
        <p:sp>
          <p:nvSpPr>
            <p:cNvPr id="26" name="object 11">
              <a:extLst>
                <a:ext uri="{FF2B5EF4-FFF2-40B4-BE49-F238E27FC236}">
                  <a16:creationId xmlns:a16="http://schemas.microsoft.com/office/drawing/2014/main" id="{14AFF7CC-3D49-E2CC-61E7-60F121509532}"/>
                </a:ext>
              </a:extLst>
            </p:cNvPr>
            <p:cNvSpPr/>
            <p:nvPr/>
          </p:nvSpPr>
          <p:spPr>
            <a:xfrm>
              <a:off x="332384" y="1636420"/>
              <a:ext cx="4235450" cy="1052830"/>
            </a:xfrm>
            <a:custGeom>
              <a:avLst/>
              <a:gdLst/>
              <a:ahLst/>
              <a:cxnLst/>
              <a:rect l="l" t="t" r="r" b="b"/>
              <a:pathLst>
                <a:path w="4235450" h="1052830">
                  <a:moveTo>
                    <a:pt x="4235450" y="834936"/>
                  </a:moveTo>
                  <a:lnTo>
                    <a:pt x="3035" y="834936"/>
                  </a:lnTo>
                  <a:lnTo>
                    <a:pt x="2119249" y="1052423"/>
                  </a:lnTo>
                  <a:lnTo>
                    <a:pt x="4235450" y="834936"/>
                  </a:lnTo>
                  <a:close/>
                </a:path>
                <a:path w="4235450" h="1052830">
                  <a:moveTo>
                    <a:pt x="4235450" y="0"/>
                  </a:moveTo>
                  <a:lnTo>
                    <a:pt x="0" y="0"/>
                  </a:lnTo>
                  <a:lnTo>
                    <a:pt x="0" y="834910"/>
                  </a:lnTo>
                  <a:lnTo>
                    <a:pt x="4235450" y="834910"/>
                  </a:lnTo>
                  <a:lnTo>
                    <a:pt x="4235450" y="0"/>
                  </a:lnTo>
                  <a:close/>
                </a:path>
              </a:pathLst>
            </a:custGeom>
            <a:solidFill>
              <a:srgbClr val="002060"/>
            </a:solidFill>
          </p:spPr>
          <p:txBody>
            <a:bodyPr wrap="square" lIns="0" tIns="0" rIns="0" bIns="0" rtlCol="0"/>
            <a:lstStyle/>
            <a:p>
              <a:endParaRPr dirty="0"/>
            </a:p>
          </p:txBody>
        </p:sp>
      </p:grpSp>
      <p:sp>
        <p:nvSpPr>
          <p:cNvPr id="29" name="object 14">
            <a:extLst>
              <a:ext uri="{FF2B5EF4-FFF2-40B4-BE49-F238E27FC236}">
                <a16:creationId xmlns:a16="http://schemas.microsoft.com/office/drawing/2014/main" id="{4E4EA34E-AA08-98F1-2D8E-4DFBBA1E39C9}"/>
              </a:ext>
            </a:extLst>
          </p:cNvPr>
          <p:cNvSpPr txBox="1"/>
          <p:nvPr/>
        </p:nvSpPr>
        <p:spPr>
          <a:xfrm>
            <a:off x="591077" y="1256882"/>
            <a:ext cx="2184400" cy="502253"/>
          </a:xfrm>
          <a:prstGeom prst="rect">
            <a:avLst/>
          </a:prstGeom>
        </p:spPr>
        <p:txBody>
          <a:bodyPr vert="horz" wrap="square" lIns="0" tIns="12700" rIns="0" bIns="0" rtlCol="0">
            <a:spAutoFit/>
          </a:bodyPr>
          <a:lstStyle/>
          <a:p>
            <a:pPr algn="ctr">
              <a:lnSpc>
                <a:spcPts val="4105"/>
              </a:lnSpc>
              <a:spcBef>
                <a:spcPts val="100"/>
              </a:spcBef>
            </a:pPr>
            <a:r>
              <a:rPr lang="en-US" sz="3000" b="1" dirty="0">
                <a:solidFill>
                  <a:srgbClr val="002060"/>
                </a:solidFill>
                <a:latin typeface="Montserrat ExtraBold" panose="00000900000000000000" pitchFamily="2" charset="0"/>
                <a:cs typeface="Arial"/>
              </a:rPr>
              <a:t>New York</a:t>
            </a:r>
            <a:endParaRPr sz="3000" dirty="0">
              <a:solidFill>
                <a:srgbClr val="002060"/>
              </a:solidFill>
              <a:latin typeface="Montserrat ExtraBold" panose="00000900000000000000" pitchFamily="2" charset="0"/>
              <a:cs typeface="Arial"/>
            </a:endParaRPr>
          </a:p>
        </p:txBody>
      </p:sp>
      <p:sp>
        <p:nvSpPr>
          <p:cNvPr id="30" name="object 14">
            <a:extLst>
              <a:ext uri="{FF2B5EF4-FFF2-40B4-BE49-F238E27FC236}">
                <a16:creationId xmlns:a16="http://schemas.microsoft.com/office/drawing/2014/main" id="{D4FFCB78-D486-05AA-8E7F-3228F4474A81}"/>
              </a:ext>
            </a:extLst>
          </p:cNvPr>
          <p:cNvSpPr txBox="1"/>
          <p:nvPr/>
        </p:nvSpPr>
        <p:spPr>
          <a:xfrm>
            <a:off x="3669431" y="1259384"/>
            <a:ext cx="2184400" cy="502253"/>
          </a:xfrm>
          <a:prstGeom prst="rect">
            <a:avLst/>
          </a:prstGeom>
        </p:spPr>
        <p:txBody>
          <a:bodyPr vert="horz" wrap="square" lIns="0" tIns="12700" rIns="0" bIns="0" rtlCol="0">
            <a:spAutoFit/>
          </a:bodyPr>
          <a:lstStyle/>
          <a:p>
            <a:pPr algn="ctr">
              <a:lnSpc>
                <a:spcPts val="4105"/>
              </a:lnSpc>
              <a:spcBef>
                <a:spcPts val="100"/>
              </a:spcBef>
            </a:pPr>
            <a:r>
              <a:rPr lang="en-US" sz="3000" b="1" dirty="0">
                <a:solidFill>
                  <a:srgbClr val="002060"/>
                </a:solidFill>
                <a:latin typeface="Montserrat ExtraBold" panose="00000900000000000000" pitchFamily="2" charset="0"/>
                <a:cs typeface="Arial"/>
              </a:rPr>
              <a:t>Texas</a:t>
            </a:r>
            <a:endParaRPr sz="3000" dirty="0">
              <a:solidFill>
                <a:srgbClr val="002060"/>
              </a:solidFill>
              <a:latin typeface="Montserrat ExtraBold" panose="00000900000000000000" pitchFamily="2" charset="0"/>
              <a:cs typeface="Arial"/>
            </a:endParaRPr>
          </a:p>
        </p:txBody>
      </p:sp>
      <p:sp>
        <p:nvSpPr>
          <p:cNvPr id="31" name="object 14">
            <a:extLst>
              <a:ext uri="{FF2B5EF4-FFF2-40B4-BE49-F238E27FC236}">
                <a16:creationId xmlns:a16="http://schemas.microsoft.com/office/drawing/2014/main" id="{688726AC-D0B2-1207-0A1A-9ACC84A27810}"/>
              </a:ext>
            </a:extLst>
          </p:cNvPr>
          <p:cNvSpPr txBox="1"/>
          <p:nvPr/>
        </p:nvSpPr>
        <p:spPr>
          <a:xfrm>
            <a:off x="6591023" y="1256882"/>
            <a:ext cx="2184400" cy="502253"/>
          </a:xfrm>
          <a:prstGeom prst="rect">
            <a:avLst/>
          </a:prstGeom>
        </p:spPr>
        <p:txBody>
          <a:bodyPr vert="horz" wrap="square" lIns="0" tIns="12700" rIns="0" bIns="0" rtlCol="0">
            <a:spAutoFit/>
          </a:bodyPr>
          <a:lstStyle/>
          <a:p>
            <a:pPr algn="ctr">
              <a:lnSpc>
                <a:spcPts val="4105"/>
              </a:lnSpc>
              <a:spcBef>
                <a:spcPts val="100"/>
              </a:spcBef>
            </a:pPr>
            <a:r>
              <a:rPr lang="en-US" sz="3000" b="1" dirty="0">
                <a:solidFill>
                  <a:srgbClr val="002060"/>
                </a:solidFill>
                <a:latin typeface="Montserrat ExtraBold" panose="00000900000000000000" pitchFamily="2" charset="0"/>
                <a:cs typeface="Arial"/>
              </a:rPr>
              <a:t>Florida</a:t>
            </a:r>
            <a:endParaRPr sz="3000" dirty="0">
              <a:solidFill>
                <a:srgbClr val="002060"/>
              </a:solidFill>
              <a:latin typeface="Montserrat ExtraBold" panose="00000900000000000000" pitchFamily="2" charset="0"/>
              <a:cs typeface="Arial"/>
            </a:endParaRPr>
          </a:p>
        </p:txBody>
      </p:sp>
      <p:sp>
        <p:nvSpPr>
          <p:cNvPr id="32" name="object 14">
            <a:extLst>
              <a:ext uri="{FF2B5EF4-FFF2-40B4-BE49-F238E27FC236}">
                <a16:creationId xmlns:a16="http://schemas.microsoft.com/office/drawing/2014/main" id="{3819585C-4C87-5A85-95B4-D37E73FEEED7}"/>
              </a:ext>
            </a:extLst>
          </p:cNvPr>
          <p:cNvSpPr txBox="1"/>
          <p:nvPr/>
        </p:nvSpPr>
        <p:spPr>
          <a:xfrm>
            <a:off x="3679642" y="1900903"/>
            <a:ext cx="2184400" cy="679673"/>
          </a:xfrm>
          <a:prstGeom prst="rect">
            <a:avLst/>
          </a:prstGeom>
        </p:spPr>
        <p:txBody>
          <a:bodyPr vert="horz" wrap="square" lIns="0" tIns="12700" rIns="0" bIns="0" rtlCol="0">
            <a:spAutoFit/>
          </a:bodyPr>
          <a:lstStyle/>
          <a:p>
            <a:pPr algn="ctr">
              <a:lnSpc>
                <a:spcPts val="4105"/>
              </a:lnSpc>
              <a:spcBef>
                <a:spcPts val="100"/>
              </a:spcBef>
            </a:pPr>
            <a:r>
              <a:rPr lang="en-US" sz="3000" b="1" dirty="0">
                <a:solidFill>
                  <a:srgbClr val="FFFFFF"/>
                </a:solidFill>
                <a:latin typeface="Montserrat SemiBold" panose="00000700000000000000" pitchFamily="2" charset="0"/>
                <a:cs typeface="Arial"/>
              </a:rPr>
              <a:t>2,815,020</a:t>
            </a:r>
            <a:endParaRPr sz="3000" dirty="0">
              <a:latin typeface="Montserrat SemiBold" panose="00000700000000000000" pitchFamily="2" charset="0"/>
              <a:cs typeface="Arial"/>
            </a:endParaRPr>
          </a:p>
          <a:p>
            <a:pPr marL="2540" algn="ctr">
              <a:lnSpc>
                <a:spcPts val="1095"/>
              </a:lnSpc>
            </a:pPr>
            <a:r>
              <a:rPr lang="en-US" sz="1100" dirty="0">
                <a:solidFill>
                  <a:srgbClr val="FFFFFF"/>
                </a:solidFill>
                <a:latin typeface="Montserrat SemiBold" panose="00000700000000000000" pitchFamily="2" charset="0"/>
                <a:cs typeface="Arial"/>
              </a:rPr>
              <a:t># with diagnosed T2D</a:t>
            </a:r>
            <a:endParaRPr sz="1050" baseline="23809" dirty="0">
              <a:latin typeface="Montserrat SemiBold" panose="00000700000000000000" pitchFamily="2" charset="0"/>
              <a:cs typeface="Arial"/>
            </a:endParaRPr>
          </a:p>
        </p:txBody>
      </p:sp>
      <p:sp>
        <p:nvSpPr>
          <p:cNvPr id="33" name="object 14">
            <a:extLst>
              <a:ext uri="{FF2B5EF4-FFF2-40B4-BE49-F238E27FC236}">
                <a16:creationId xmlns:a16="http://schemas.microsoft.com/office/drawing/2014/main" id="{9AD79120-AFB0-07F6-A35C-F1096AC9CDCB}"/>
              </a:ext>
            </a:extLst>
          </p:cNvPr>
          <p:cNvSpPr txBox="1"/>
          <p:nvPr/>
        </p:nvSpPr>
        <p:spPr>
          <a:xfrm>
            <a:off x="6636580" y="1926796"/>
            <a:ext cx="2184400" cy="679673"/>
          </a:xfrm>
          <a:prstGeom prst="rect">
            <a:avLst/>
          </a:prstGeom>
        </p:spPr>
        <p:txBody>
          <a:bodyPr vert="horz" wrap="square" lIns="0" tIns="12700" rIns="0" bIns="0" rtlCol="0">
            <a:spAutoFit/>
          </a:bodyPr>
          <a:lstStyle/>
          <a:p>
            <a:pPr algn="ctr">
              <a:lnSpc>
                <a:spcPts val="4105"/>
              </a:lnSpc>
              <a:spcBef>
                <a:spcPts val="100"/>
              </a:spcBef>
            </a:pPr>
            <a:r>
              <a:rPr lang="en-US" sz="3000" dirty="0">
                <a:solidFill>
                  <a:schemeClr val="bg1"/>
                </a:solidFill>
                <a:latin typeface="Montserrat SemiBold" panose="00000700000000000000" pitchFamily="2" charset="0"/>
                <a:cs typeface="Arial"/>
              </a:rPr>
              <a:t>2,173,400</a:t>
            </a:r>
            <a:endParaRPr sz="3000" dirty="0">
              <a:solidFill>
                <a:schemeClr val="bg1"/>
              </a:solidFill>
              <a:latin typeface="Montserrat SemiBold" panose="00000700000000000000" pitchFamily="2" charset="0"/>
              <a:cs typeface="Arial"/>
            </a:endParaRPr>
          </a:p>
          <a:p>
            <a:pPr marL="2540" algn="ctr">
              <a:lnSpc>
                <a:spcPts val="1095"/>
              </a:lnSpc>
            </a:pPr>
            <a:r>
              <a:rPr lang="en-US" sz="1100" dirty="0">
                <a:solidFill>
                  <a:srgbClr val="FFFFFF"/>
                </a:solidFill>
                <a:latin typeface="Montserrat SemiBold" panose="00000700000000000000" pitchFamily="2" charset="0"/>
                <a:cs typeface="Arial"/>
              </a:rPr>
              <a:t># with diagnosed T2D</a:t>
            </a:r>
            <a:endParaRPr sz="1050" baseline="23809" dirty="0">
              <a:latin typeface="Montserrat SemiBold" panose="00000700000000000000" pitchFamily="2" charset="0"/>
              <a:cs typeface="Arial"/>
            </a:endParaRPr>
          </a:p>
        </p:txBody>
      </p:sp>
      <p:sp>
        <p:nvSpPr>
          <p:cNvPr id="34" name="object 14">
            <a:extLst>
              <a:ext uri="{FF2B5EF4-FFF2-40B4-BE49-F238E27FC236}">
                <a16:creationId xmlns:a16="http://schemas.microsoft.com/office/drawing/2014/main" id="{6DA4B24C-CC7E-3BAA-1134-AD53787781B2}"/>
              </a:ext>
            </a:extLst>
          </p:cNvPr>
          <p:cNvSpPr txBox="1"/>
          <p:nvPr/>
        </p:nvSpPr>
        <p:spPr>
          <a:xfrm>
            <a:off x="6595035" y="2756477"/>
            <a:ext cx="2184400" cy="679673"/>
          </a:xfrm>
          <a:prstGeom prst="rect">
            <a:avLst/>
          </a:prstGeom>
        </p:spPr>
        <p:txBody>
          <a:bodyPr vert="horz" wrap="square" lIns="0" tIns="12700" rIns="0" bIns="0" rtlCol="0">
            <a:spAutoFit/>
          </a:bodyPr>
          <a:lstStyle/>
          <a:p>
            <a:pPr algn="ctr">
              <a:lnSpc>
                <a:spcPts val="4105"/>
              </a:lnSpc>
              <a:spcBef>
                <a:spcPts val="100"/>
              </a:spcBef>
            </a:pPr>
            <a:r>
              <a:rPr lang="en-US" sz="3000" dirty="0">
                <a:solidFill>
                  <a:schemeClr val="bg1"/>
                </a:solidFill>
                <a:latin typeface="Montserrat SemiBold" panose="00000700000000000000" pitchFamily="2" charset="0"/>
                <a:cs typeface="Arial"/>
              </a:rPr>
              <a:t>782,424</a:t>
            </a:r>
            <a:endParaRPr sz="3000" dirty="0">
              <a:solidFill>
                <a:schemeClr val="bg1"/>
              </a:solidFill>
              <a:latin typeface="Montserrat SemiBold" panose="00000700000000000000" pitchFamily="2" charset="0"/>
              <a:cs typeface="Arial"/>
            </a:endParaRPr>
          </a:p>
          <a:p>
            <a:pPr marL="2540" algn="ctr">
              <a:lnSpc>
                <a:spcPts val="1095"/>
              </a:lnSpc>
            </a:pPr>
            <a:r>
              <a:rPr lang="en-US" sz="1100" dirty="0">
                <a:solidFill>
                  <a:srgbClr val="FFFFFF"/>
                </a:solidFill>
                <a:latin typeface="Montserrat SemiBold" panose="00000700000000000000" pitchFamily="2" charset="0"/>
                <a:cs typeface="Arial"/>
              </a:rPr>
              <a:t># with DKD</a:t>
            </a:r>
            <a:endParaRPr sz="1050" baseline="23809" dirty="0">
              <a:latin typeface="Montserrat SemiBold" panose="00000700000000000000" pitchFamily="2" charset="0"/>
              <a:cs typeface="Arial"/>
            </a:endParaRPr>
          </a:p>
        </p:txBody>
      </p:sp>
      <p:sp>
        <p:nvSpPr>
          <p:cNvPr id="35" name="object 14">
            <a:extLst>
              <a:ext uri="{FF2B5EF4-FFF2-40B4-BE49-F238E27FC236}">
                <a16:creationId xmlns:a16="http://schemas.microsoft.com/office/drawing/2014/main" id="{603FA2B5-AF9B-61F6-406F-A8222CACB980}"/>
              </a:ext>
            </a:extLst>
          </p:cNvPr>
          <p:cNvSpPr txBox="1"/>
          <p:nvPr/>
        </p:nvSpPr>
        <p:spPr>
          <a:xfrm>
            <a:off x="6586382" y="3462680"/>
            <a:ext cx="2184400" cy="679673"/>
          </a:xfrm>
          <a:prstGeom prst="rect">
            <a:avLst/>
          </a:prstGeom>
        </p:spPr>
        <p:txBody>
          <a:bodyPr vert="horz" wrap="square" lIns="0" tIns="12700" rIns="0" bIns="0" rtlCol="0">
            <a:spAutoFit/>
          </a:bodyPr>
          <a:lstStyle/>
          <a:p>
            <a:pPr algn="ctr">
              <a:lnSpc>
                <a:spcPts val="4105"/>
              </a:lnSpc>
              <a:spcBef>
                <a:spcPts val="100"/>
              </a:spcBef>
            </a:pPr>
            <a:r>
              <a:rPr lang="en-US" sz="2800" b="1" dirty="0">
                <a:solidFill>
                  <a:schemeClr val="tx1"/>
                </a:solidFill>
                <a:latin typeface="Montserrat SemiBold" panose="00000700000000000000" pitchFamily="2" charset="0"/>
                <a:cs typeface="Arial"/>
              </a:rPr>
              <a:t>+</a:t>
            </a:r>
            <a:r>
              <a:rPr lang="en-US" sz="2800" b="1" dirty="0">
                <a:solidFill>
                  <a:srgbClr val="FFFFFF"/>
                </a:solidFill>
                <a:latin typeface="Montserrat SemiBold" panose="00000700000000000000" pitchFamily="2" charset="0"/>
                <a:cs typeface="Arial"/>
              </a:rPr>
              <a:t>445,982</a:t>
            </a:r>
            <a:endParaRPr sz="2800" dirty="0">
              <a:latin typeface="Montserrat SemiBold" panose="00000700000000000000" pitchFamily="2" charset="0"/>
              <a:cs typeface="Arial"/>
            </a:endParaRPr>
          </a:p>
          <a:p>
            <a:pPr marL="2540" algn="ctr">
              <a:lnSpc>
                <a:spcPts val="1095"/>
              </a:lnSpc>
            </a:pPr>
            <a:r>
              <a:rPr lang="en-US" sz="900" dirty="0">
                <a:solidFill>
                  <a:srgbClr val="FFFFFF"/>
                </a:solidFill>
                <a:latin typeface="Montserrat SemiBold" panose="00000700000000000000" pitchFamily="2" charset="0"/>
                <a:cs typeface="Arial"/>
              </a:rPr>
              <a:t>Est. Undiagnosed DKD</a:t>
            </a:r>
            <a:endParaRPr lang="en-US" sz="900" baseline="23809" dirty="0">
              <a:latin typeface="Montserrat SemiBold" panose="00000700000000000000" pitchFamily="2" charset="0"/>
              <a:cs typeface="Arial"/>
            </a:endParaRPr>
          </a:p>
        </p:txBody>
      </p:sp>
      <p:sp>
        <p:nvSpPr>
          <p:cNvPr id="36" name="TextBox 35">
            <a:extLst>
              <a:ext uri="{FF2B5EF4-FFF2-40B4-BE49-F238E27FC236}">
                <a16:creationId xmlns:a16="http://schemas.microsoft.com/office/drawing/2014/main" id="{3E3D8D22-952B-16F9-3EE0-EBE1099ADDEA}"/>
              </a:ext>
            </a:extLst>
          </p:cNvPr>
          <p:cNvSpPr txBox="1"/>
          <p:nvPr/>
        </p:nvSpPr>
        <p:spPr>
          <a:xfrm>
            <a:off x="3278803" y="4379998"/>
            <a:ext cx="2691546" cy="584775"/>
          </a:xfrm>
          <a:prstGeom prst="rect">
            <a:avLst/>
          </a:prstGeom>
          <a:solidFill>
            <a:srgbClr val="7030A0"/>
          </a:solidFill>
          <a:ln>
            <a:solidFill>
              <a:srgbClr val="7030A0"/>
            </a:solidFill>
          </a:ln>
        </p:spPr>
        <p:txBody>
          <a:bodyPr wrap="square" rtlCol="0">
            <a:spAutoFit/>
          </a:bodyPr>
          <a:lstStyle/>
          <a:p>
            <a:pPr algn="ctr"/>
            <a:r>
              <a:rPr lang="en-US" sz="1600" dirty="0">
                <a:solidFill>
                  <a:schemeClr val="bg1"/>
                </a:solidFill>
                <a:latin typeface="Montserrat SemiBold" panose="00000700000000000000" pitchFamily="2" charset="0"/>
              </a:rPr>
              <a:t>est. revenue potential </a:t>
            </a:r>
            <a:r>
              <a:rPr lang="en-US" sz="1600" b="1" dirty="0">
                <a:solidFill>
                  <a:schemeClr val="bg1"/>
                </a:solidFill>
                <a:latin typeface="Montserrat SemiBold" panose="00000700000000000000" pitchFamily="2" charset="0"/>
              </a:rPr>
              <a:t>$1,326m</a:t>
            </a:r>
          </a:p>
        </p:txBody>
      </p:sp>
      <p:sp>
        <p:nvSpPr>
          <p:cNvPr id="37" name="object 14">
            <a:extLst>
              <a:ext uri="{FF2B5EF4-FFF2-40B4-BE49-F238E27FC236}">
                <a16:creationId xmlns:a16="http://schemas.microsoft.com/office/drawing/2014/main" id="{C12CF09C-18DC-C7BD-7BA2-86130BD39882}"/>
              </a:ext>
            </a:extLst>
          </p:cNvPr>
          <p:cNvSpPr txBox="1"/>
          <p:nvPr/>
        </p:nvSpPr>
        <p:spPr>
          <a:xfrm>
            <a:off x="550474" y="2726295"/>
            <a:ext cx="2184400" cy="679673"/>
          </a:xfrm>
          <a:prstGeom prst="rect">
            <a:avLst/>
          </a:prstGeom>
        </p:spPr>
        <p:txBody>
          <a:bodyPr vert="horz" wrap="square" lIns="0" tIns="12700" rIns="0" bIns="0" rtlCol="0">
            <a:spAutoFit/>
          </a:bodyPr>
          <a:lstStyle/>
          <a:p>
            <a:pPr algn="ctr">
              <a:lnSpc>
                <a:spcPts val="4105"/>
              </a:lnSpc>
              <a:spcBef>
                <a:spcPts val="100"/>
              </a:spcBef>
            </a:pPr>
            <a:r>
              <a:rPr lang="en-US" sz="3000" b="1" dirty="0">
                <a:solidFill>
                  <a:srgbClr val="FFFFFF"/>
                </a:solidFill>
                <a:latin typeface="Montserrat SemiBold" panose="00000700000000000000" pitchFamily="2" charset="0"/>
                <a:cs typeface="Arial"/>
              </a:rPr>
              <a:t>640,512</a:t>
            </a:r>
            <a:endParaRPr sz="3000" dirty="0">
              <a:latin typeface="Montserrat SemiBold" panose="00000700000000000000" pitchFamily="2" charset="0"/>
              <a:cs typeface="Arial"/>
            </a:endParaRPr>
          </a:p>
          <a:p>
            <a:pPr marL="2540" algn="ctr">
              <a:lnSpc>
                <a:spcPts val="1095"/>
              </a:lnSpc>
            </a:pPr>
            <a:r>
              <a:rPr lang="en-US" sz="1100" dirty="0">
                <a:solidFill>
                  <a:srgbClr val="FFFFFF"/>
                </a:solidFill>
                <a:latin typeface="Montserrat SemiBold" panose="00000700000000000000" pitchFamily="2" charset="0"/>
                <a:cs typeface="Arial"/>
              </a:rPr>
              <a:t># with DKD</a:t>
            </a:r>
            <a:endParaRPr sz="1050" baseline="23809" dirty="0">
              <a:latin typeface="Montserrat SemiBold" panose="00000700000000000000" pitchFamily="2" charset="0"/>
              <a:cs typeface="Arial"/>
            </a:endParaRPr>
          </a:p>
        </p:txBody>
      </p:sp>
      <p:sp>
        <p:nvSpPr>
          <p:cNvPr id="38" name="object 14">
            <a:extLst>
              <a:ext uri="{FF2B5EF4-FFF2-40B4-BE49-F238E27FC236}">
                <a16:creationId xmlns:a16="http://schemas.microsoft.com/office/drawing/2014/main" id="{99DDA540-BD22-4B41-8EE2-811AA111DCE5}"/>
              </a:ext>
            </a:extLst>
          </p:cNvPr>
          <p:cNvSpPr txBox="1"/>
          <p:nvPr/>
        </p:nvSpPr>
        <p:spPr>
          <a:xfrm>
            <a:off x="522603" y="3457036"/>
            <a:ext cx="2184400" cy="679673"/>
          </a:xfrm>
          <a:prstGeom prst="rect">
            <a:avLst/>
          </a:prstGeom>
          <a:ln>
            <a:noFill/>
          </a:ln>
        </p:spPr>
        <p:txBody>
          <a:bodyPr vert="horz" wrap="square" lIns="0" tIns="12700" rIns="0" bIns="0" rtlCol="0">
            <a:spAutoFit/>
          </a:bodyPr>
          <a:lstStyle/>
          <a:p>
            <a:pPr algn="ctr">
              <a:lnSpc>
                <a:spcPts val="4105"/>
              </a:lnSpc>
              <a:spcBef>
                <a:spcPts val="100"/>
              </a:spcBef>
            </a:pPr>
            <a:r>
              <a:rPr lang="en-US" sz="2800" b="1" dirty="0">
                <a:solidFill>
                  <a:schemeClr val="tx1"/>
                </a:solidFill>
                <a:latin typeface="Montserrat SemiBold" panose="00000700000000000000" pitchFamily="2" charset="0"/>
                <a:cs typeface="Arial"/>
              </a:rPr>
              <a:t>+</a:t>
            </a:r>
            <a:r>
              <a:rPr lang="en-US" sz="2800" b="1" dirty="0">
                <a:solidFill>
                  <a:srgbClr val="FFFFFF"/>
                </a:solidFill>
                <a:latin typeface="Montserrat SemiBold" panose="00000700000000000000" pitchFamily="2" charset="0"/>
                <a:cs typeface="Arial"/>
              </a:rPr>
              <a:t>405,658</a:t>
            </a:r>
            <a:endParaRPr sz="2800" dirty="0">
              <a:latin typeface="Montserrat SemiBold" panose="00000700000000000000" pitchFamily="2" charset="0"/>
              <a:cs typeface="Arial"/>
            </a:endParaRPr>
          </a:p>
          <a:p>
            <a:pPr marL="2540" algn="ctr">
              <a:lnSpc>
                <a:spcPts val="1095"/>
              </a:lnSpc>
            </a:pPr>
            <a:r>
              <a:rPr lang="en-US" sz="900" dirty="0">
                <a:solidFill>
                  <a:srgbClr val="FFFFFF"/>
                </a:solidFill>
                <a:latin typeface="Montserrat SemiBold" panose="00000700000000000000" pitchFamily="2" charset="0"/>
                <a:cs typeface="Arial"/>
              </a:rPr>
              <a:t>Est. Undiagnosed DKD</a:t>
            </a:r>
            <a:endParaRPr lang="en-US" sz="900" baseline="23809" dirty="0">
              <a:latin typeface="Montserrat SemiBold" panose="00000700000000000000" pitchFamily="2" charset="0"/>
              <a:cs typeface="Arial"/>
            </a:endParaRPr>
          </a:p>
        </p:txBody>
      </p:sp>
      <p:sp>
        <p:nvSpPr>
          <p:cNvPr id="39" name="TextBox 38">
            <a:extLst>
              <a:ext uri="{FF2B5EF4-FFF2-40B4-BE49-F238E27FC236}">
                <a16:creationId xmlns:a16="http://schemas.microsoft.com/office/drawing/2014/main" id="{5A7EE0F1-D17F-7E21-A5A6-47CE0EF5276F}"/>
              </a:ext>
            </a:extLst>
          </p:cNvPr>
          <p:cNvSpPr txBox="1"/>
          <p:nvPr/>
        </p:nvSpPr>
        <p:spPr>
          <a:xfrm>
            <a:off x="269030" y="4355202"/>
            <a:ext cx="2691546" cy="584775"/>
          </a:xfrm>
          <a:prstGeom prst="rect">
            <a:avLst/>
          </a:prstGeom>
          <a:solidFill>
            <a:srgbClr val="7030A0"/>
          </a:solidFill>
          <a:ln>
            <a:solidFill>
              <a:srgbClr val="7030A0"/>
            </a:solidFill>
          </a:ln>
        </p:spPr>
        <p:txBody>
          <a:bodyPr wrap="square" rtlCol="0">
            <a:spAutoFit/>
          </a:bodyPr>
          <a:lstStyle/>
          <a:p>
            <a:pPr algn="ctr"/>
            <a:r>
              <a:rPr lang="en-US" sz="1600" dirty="0">
                <a:solidFill>
                  <a:schemeClr val="bg1"/>
                </a:solidFill>
                <a:latin typeface="Montserrat SemiBold" panose="00000700000000000000" pitchFamily="2" charset="0"/>
              </a:rPr>
              <a:t>est. revenue potential </a:t>
            </a:r>
            <a:r>
              <a:rPr lang="en-US" sz="1600" b="1" dirty="0">
                <a:solidFill>
                  <a:schemeClr val="bg1"/>
                </a:solidFill>
                <a:latin typeface="Montserrat SemiBold" panose="00000700000000000000" pitchFamily="2" charset="0"/>
              </a:rPr>
              <a:t>$754m</a:t>
            </a:r>
          </a:p>
        </p:txBody>
      </p:sp>
      <p:sp>
        <p:nvSpPr>
          <p:cNvPr id="40" name="TextBox 39">
            <a:extLst>
              <a:ext uri="{FF2B5EF4-FFF2-40B4-BE49-F238E27FC236}">
                <a16:creationId xmlns:a16="http://schemas.microsoft.com/office/drawing/2014/main" id="{D5048C5E-A0EA-82D8-EA1A-9D380FDDF59B}"/>
              </a:ext>
            </a:extLst>
          </p:cNvPr>
          <p:cNvSpPr txBox="1"/>
          <p:nvPr/>
        </p:nvSpPr>
        <p:spPr>
          <a:xfrm>
            <a:off x="6316003" y="4379998"/>
            <a:ext cx="2647824" cy="584775"/>
          </a:xfrm>
          <a:prstGeom prst="rect">
            <a:avLst/>
          </a:prstGeom>
          <a:solidFill>
            <a:srgbClr val="7030A0"/>
          </a:solidFill>
          <a:ln>
            <a:solidFill>
              <a:srgbClr val="7030A0"/>
            </a:solidFill>
          </a:ln>
        </p:spPr>
        <p:txBody>
          <a:bodyPr wrap="square" rtlCol="0">
            <a:spAutoFit/>
          </a:bodyPr>
          <a:lstStyle/>
          <a:p>
            <a:pPr algn="ctr"/>
            <a:r>
              <a:rPr lang="en-US" sz="1600" dirty="0">
                <a:solidFill>
                  <a:schemeClr val="bg1"/>
                </a:solidFill>
                <a:latin typeface="Montserrat SemiBold" panose="00000700000000000000" pitchFamily="2" charset="0"/>
              </a:rPr>
              <a:t>est. revenue potential </a:t>
            </a:r>
            <a:r>
              <a:rPr lang="en-US" sz="1600" b="1" dirty="0">
                <a:solidFill>
                  <a:schemeClr val="bg1"/>
                </a:solidFill>
                <a:latin typeface="Montserrat SemiBold" panose="00000700000000000000" pitchFamily="2" charset="0"/>
              </a:rPr>
              <a:t>$921m</a:t>
            </a:r>
          </a:p>
        </p:txBody>
      </p:sp>
      <p:sp>
        <p:nvSpPr>
          <p:cNvPr id="41" name="object 14">
            <a:extLst>
              <a:ext uri="{FF2B5EF4-FFF2-40B4-BE49-F238E27FC236}">
                <a16:creationId xmlns:a16="http://schemas.microsoft.com/office/drawing/2014/main" id="{3CC1FD3E-374F-C1F6-CBCC-D1A07366C778}"/>
              </a:ext>
            </a:extLst>
          </p:cNvPr>
          <p:cNvSpPr txBox="1"/>
          <p:nvPr/>
        </p:nvSpPr>
        <p:spPr>
          <a:xfrm>
            <a:off x="3669430" y="2714450"/>
            <a:ext cx="2184400" cy="679673"/>
          </a:xfrm>
          <a:prstGeom prst="rect">
            <a:avLst/>
          </a:prstGeom>
        </p:spPr>
        <p:txBody>
          <a:bodyPr vert="horz" wrap="square" lIns="0" tIns="12700" rIns="0" bIns="0" rtlCol="0">
            <a:spAutoFit/>
          </a:bodyPr>
          <a:lstStyle/>
          <a:p>
            <a:pPr algn="ctr">
              <a:lnSpc>
                <a:spcPts val="4105"/>
              </a:lnSpc>
              <a:spcBef>
                <a:spcPts val="100"/>
              </a:spcBef>
            </a:pPr>
            <a:r>
              <a:rPr lang="en-US" sz="3000" b="1" dirty="0">
                <a:solidFill>
                  <a:srgbClr val="FFFFFF"/>
                </a:solidFill>
                <a:latin typeface="Montserrat SemiBold" panose="00000700000000000000" pitchFamily="2" charset="0"/>
                <a:cs typeface="Arial"/>
              </a:rPr>
              <a:t>1,126,008</a:t>
            </a:r>
            <a:endParaRPr sz="3000" dirty="0">
              <a:latin typeface="Montserrat SemiBold" panose="00000700000000000000" pitchFamily="2" charset="0"/>
              <a:cs typeface="Arial"/>
            </a:endParaRPr>
          </a:p>
          <a:p>
            <a:pPr marL="2540" algn="ctr">
              <a:lnSpc>
                <a:spcPts val="1095"/>
              </a:lnSpc>
            </a:pPr>
            <a:r>
              <a:rPr lang="en-US" sz="1100" dirty="0">
                <a:solidFill>
                  <a:srgbClr val="FFFFFF"/>
                </a:solidFill>
                <a:latin typeface="Montserrat SemiBold" panose="00000700000000000000" pitchFamily="2" charset="0"/>
                <a:cs typeface="Arial"/>
              </a:rPr>
              <a:t># with DKD</a:t>
            </a:r>
            <a:endParaRPr sz="1050" baseline="23809" dirty="0">
              <a:latin typeface="Montserrat SemiBold" panose="00000700000000000000" pitchFamily="2" charset="0"/>
              <a:cs typeface="Arial"/>
            </a:endParaRPr>
          </a:p>
        </p:txBody>
      </p:sp>
      <p:sp>
        <p:nvSpPr>
          <p:cNvPr id="42" name="object 14">
            <a:extLst>
              <a:ext uri="{FF2B5EF4-FFF2-40B4-BE49-F238E27FC236}">
                <a16:creationId xmlns:a16="http://schemas.microsoft.com/office/drawing/2014/main" id="{541B49DF-A747-2219-6F9D-DB39EAF3DB47}"/>
              </a:ext>
            </a:extLst>
          </p:cNvPr>
          <p:cNvSpPr txBox="1"/>
          <p:nvPr/>
        </p:nvSpPr>
        <p:spPr>
          <a:xfrm>
            <a:off x="3641922" y="3437487"/>
            <a:ext cx="2184400" cy="679673"/>
          </a:xfrm>
          <a:prstGeom prst="rect">
            <a:avLst/>
          </a:prstGeom>
        </p:spPr>
        <p:txBody>
          <a:bodyPr vert="horz" wrap="square" lIns="0" tIns="12700" rIns="0" bIns="0" rtlCol="0">
            <a:spAutoFit/>
          </a:bodyPr>
          <a:lstStyle/>
          <a:p>
            <a:pPr algn="ctr">
              <a:lnSpc>
                <a:spcPts val="4105"/>
              </a:lnSpc>
              <a:spcBef>
                <a:spcPts val="100"/>
              </a:spcBef>
            </a:pPr>
            <a:r>
              <a:rPr lang="en-US" sz="2800" b="1" dirty="0">
                <a:solidFill>
                  <a:schemeClr val="tx1"/>
                </a:solidFill>
                <a:latin typeface="Montserrat SemiBold" panose="00000700000000000000" pitchFamily="2" charset="0"/>
                <a:cs typeface="Arial"/>
              </a:rPr>
              <a:t>+</a:t>
            </a:r>
            <a:r>
              <a:rPr lang="en-US" sz="2800" b="1" dirty="0">
                <a:solidFill>
                  <a:srgbClr val="FFFFFF"/>
                </a:solidFill>
                <a:latin typeface="Montserrat SemiBold" panose="00000700000000000000" pitchFamily="2" charset="0"/>
                <a:cs typeface="Arial"/>
              </a:rPr>
              <a:t>641,825</a:t>
            </a:r>
            <a:endParaRPr sz="2800" dirty="0">
              <a:latin typeface="Montserrat SemiBold" panose="00000700000000000000" pitchFamily="2" charset="0"/>
              <a:cs typeface="Arial"/>
            </a:endParaRPr>
          </a:p>
          <a:p>
            <a:pPr marL="2540" algn="ctr">
              <a:lnSpc>
                <a:spcPts val="1095"/>
              </a:lnSpc>
            </a:pPr>
            <a:r>
              <a:rPr lang="en-US" sz="900" dirty="0">
                <a:solidFill>
                  <a:srgbClr val="FFFFFF"/>
                </a:solidFill>
                <a:latin typeface="Montserrat SemiBold" panose="00000700000000000000" pitchFamily="2" charset="0"/>
                <a:cs typeface="Arial"/>
              </a:rPr>
              <a:t>Est. Undiagnosed DKD</a:t>
            </a:r>
            <a:endParaRPr lang="en-US" sz="900" baseline="23809" dirty="0">
              <a:latin typeface="Montserrat SemiBold" panose="00000700000000000000" pitchFamily="2" charset="0"/>
              <a:cs typeface="Arial"/>
            </a:endParaRPr>
          </a:p>
        </p:txBody>
      </p:sp>
      <p:sp>
        <p:nvSpPr>
          <p:cNvPr id="5" name="Slide Number Placeholder 4">
            <a:extLst>
              <a:ext uri="{FF2B5EF4-FFF2-40B4-BE49-F238E27FC236}">
                <a16:creationId xmlns:a16="http://schemas.microsoft.com/office/drawing/2014/main" id="{28C03F21-5B71-A946-6D8E-C3511B9626FF}"/>
              </a:ext>
            </a:extLst>
          </p:cNvPr>
          <p:cNvSpPr>
            <a:spLocks noGrp="1"/>
          </p:cNvSpPr>
          <p:nvPr>
            <p:ph type="sldNum" sz="quarter" idx="7"/>
          </p:nvPr>
        </p:nvSpPr>
        <p:spPr>
          <a:xfrm>
            <a:off x="-90316" y="4293138"/>
            <a:ext cx="2103120" cy="276999"/>
          </a:xfrm>
        </p:spPr>
        <p:txBody>
          <a:bodyPr/>
          <a:lstStyle/>
          <a:p>
            <a:pPr algn="l"/>
            <a:fld id="{B6F15528-21DE-4FAA-801E-634DDDAF4B2B}" type="slidenum">
              <a:rPr lang="en-GB" smtClean="0"/>
              <a:pPr algn="l"/>
              <a:t>5</a:t>
            </a:fld>
            <a:endParaRPr lang="en-GB" dirty="0"/>
          </a:p>
        </p:txBody>
      </p:sp>
    </p:spTree>
    <p:extLst>
      <p:ext uri="{BB962C8B-B14F-4D97-AF65-F5344CB8AC3E}">
        <p14:creationId xmlns:p14="http://schemas.microsoft.com/office/powerpoint/2010/main" val="273910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E0B77-8B1A-D250-E0CB-85D62032DFCB}"/>
            </a:ext>
          </a:extLst>
        </p:cNvPr>
        <p:cNvGrpSpPr/>
        <p:nvPr/>
      </p:nvGrpSpPr>
      <p:grpSpPr>
        <a:xfrm>
          <a:off x="0" y="0"/>
          <a:ext cx="0" cy="0"/>
          <a:chOff x="0" y="0"/>
          <a:chExt cx="0" cy="0"/>
        </a:xfrm>
      </p:grpSpPr>
      <p:sp>
        <p:nvSpPr>
          <p:cNvPr id="9218" name="Rectangle">
            <a:extLst>
              <a:ext uri="{FF2B5EF4-FFF2-40B4-BE49-F238E27FC236}">
                <a16:creationId xmlns:a16="http://schemas.microsoft.com/office/drawing/2014/main" id="{0F6D0724-B399-3A84-0979-1A78B89D84B2}"/>
              </a:ext>
            </a:extLst>
          </p:cNvPr>
          <p:cNvSpPr>
            <a:spLocks noChangeArrowheads="1"/>
          </p:cNvSpPr>
          <p:nvPr/>
        </p:nvSpPr>
        <p:spPr bwMode="auto">
          <a:xfrm>
            <a:off x="-8335" y="98326"/>
            <a:ext cx="9152335" cy="1081088"/>
          </a:xfrm>
          <a:prstGeom prst="rect">
            <a:avLst/>
          </a:prstGeom>
          <a:solidFill>
            <a:srgbClr val="F4F5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rIns="34290"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GB" altLang="en-US" sz="1350">
              <a:solidFill>
                <a:srgbClr val="323333"/>
              </a:solidFill>
              <a:latin typeface="Montserrat Regular" pitchFamily="2" charset="0"/>
              <a:ea typeface="Montserrat Regular" pitchFamily="2" charset="0"/>
              <a:cs typeface="Montserrat Regular" pitchFamily="2" charset="0"/>
            </a:endParaRPr>
          </a:p>
        </p:txBody>
      </p:sp>
      <p:sp>
        <p:nvSpPr>
          <p:cNvPr id="3" name="Title 1">
            <a:extLst>
              <a:ext uri="{FF2B5EF4-FFF2-40B4-BE49-F238E27FC236}">
                <a16:creationId xmlns:a16="http://schemas.microsoft.com/office/drawing/2014/main" id="{06C61A0C-8701-F0D8-6B52-6AA4BA2D4866}"/>
              </a:ext>
            </a:extLst>
          </p:cNvPr>
          <p:cNvSpPr txBox="1"/>
          <p:nvPr/>
        </p:nvSpPr>
        <p:spPr>
          <a:xfrm>
            <a:off x="254794" y="319088"/>
            <a:ext cx="8642716" cy="353943"/>
          </a:xfrm>
          <a:prstGeom prst="rect">
            <a:avLst/>
          </a:prstGeom>
          <a:noFill/>
          <a:ln cap="flat">
            <a:noFill/>
          </a:ln>
        </p:spPr>
        <p:txBody>
          <a:bodyPr wrap="square" lIns="0" tIns="0" rIns="0" bIns="0">
            <a:spAutoFit/>
          </a:bodyPr>
          <a:lstStyle/>
          <a:p>
            <a:pPr>
              <a:defRPr sz="1800" b="0" i="0" u="none" strike="noStrike" kern="0" cap="none" spc="0" baseline="0">
                <a:solidFill>
                  <a:srgbClr val="000000"/>
                </a:solidFill>
                <a:uFillTx/>
              </a:defRPr>
            </a:pPr>
            <a:r>
              <a:rPr lang="en-US" sz="2300" dirty="0">
                <a:solidFill>
                  <a:srgbClr val="6C279B"/>
                </a:solidFill>
                <a:latin typeface="Montserrat ExtraBold" panose="00000900000000000000" pitchFamily="2" charset="0"/>
                <a:ea typeface="Arial"/>
                <a:cs typeface="Arial" panose="020B0604020202020204" pitchFamily="34" charset="0"/>
              </a:rPr>
              <a:t>Ground up direct to physician strategy</a:t>
            </a:r>
          </a:p>
        </p:txBody>
      </p:sp>
      <p:sp>
        <p:nvSpPr>
          <p:cNvPr id="9220" name="TextBox 26">
            <a:extLst>
              <a:ext uri="{FF2B5EF4-FFF2-40B4-BE49-F238E27FC236}">
                <a16:creationId xmlns:a16="http://schemas.microsoft.com/office/drawing/2014/main" id="{D8ADFC31-9E7B-F486-79C6-877DFF0442B8}"/>
              </a:ext>
            </a:extLst>
          </p:cNvPr>
          <p:cNvSpPr txBox="1">
            <a:spLocks noChangeArrowheads="1"/>
          </p:cNvSpPr>
          <p:nvPr/>
        </p:nvSpPr>
        <p:spPr bwMode="auto">
          <a:xfrm>
            <a:off x="8171260" y="4924425"/>
            <a:ext cx="838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r" eaLnBrk="1" hangingPunct="1">
              <a:lnSpc>
                <a:spcPct val="100000"/>
              </a:lnSpc>
              <a:spcBef>
                <a:spcPct val="0"/>
              </a:spcBef>
              <a:buFontTx/>
              <a:buNone/>
            </a:pPr>
            <a:r>
              <a:rPr lang="en-GB" altLang="en-US" sz="600" dirty="0">
                <a:solidFill>
                  <a:srgbClr val="5E5F5F"/>
                </a:solidFill>
                <a:latin typeface="Montserrat" pitchFamily="2" charset="77"/>
              </a:rPr>
              <a:t>© 2025</a:t>
            </a:r>
          </a:p>
        </p:txBody>
      </p:sp>
      <p:pic>
        <p:nvPicPr>
          <p:cNvPr id="9221" name="Image" descr="Image">
            <a:extLst>
              <a:ext uri="{FF2B5EF4-FFF2-40B4-BE49-F238E27FC236}">
                <a16:creationId xmlns:a16="http://schemas.microsoft.com/office/drawing/2014/main" id="{226D9F2A-6858-7DCE-67E5-F5F96EAF66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8650" y="4654154"/>
            <a:ext cx="769144"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16">
            <a:extLst>
              <a:ext uri="{FF2B5EF4-FFF2-40B4-BE49-F238E27FC236}">
                <a16:creationId xmlns:a16="http://schemas.microsoft.com/office/drawing/2014/main" id="{39F935A8-E90F-EABC-E5BD-0990B0B70514}"/>
              </a:ext>
            </a:extLst>
          </p:cNvPr>
          <p:cNvSpPr txBox="1">
            <a:spLocks noChangeArrowheads="1"/>
          </p:cNvSpPr>
          <p:nvPr/>
        </p:nvSpPr>
        <p:spPr bwMode="auto">
          <a:xfrm>
            <a:off x="272654" y="1400175"/>
            <a:ext cx="35623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US" altLang="en-US" sz="1350"/>
          </a:p>
        </p:txBody>
      </p:sp>
      <p:sp>
        <p:nvSpPr>
          <p:cNvPr id="2" name="TextBox 6">
            <a:extLst>
              <a:ext uri="{FF2B5EF4-FFF2-40B4-BE49-F238E27FC236}">
                <a16:creationId xmlns:a16="http://schemas.microsoft.com/office/drawing/2014/main" id="{45D59E34-0C88-6982-0495-D187C2D0F44D}"/>
              </a:ext>
            </a:extLst>
          </p:cNvPr>
          <p:cNvSpPr txBox="1"/>
          <p:nvPr/>
        </p:nvSpPr>
        <p:spPr>
          <a:xfrm>
            <a:off x="481923" y="1345840"/>
            <a:ext cx="4426389" cy="3488134"/>
          </a:xfrm>
          <a:prstGeom prst="rect">
            <a:avLst/>
          </a:prstGeom>
        </p:spPr>
        <p:txBody>
          <a:bodyPr wrap="square" lIns="0" tIns="0" rIns="0" bIns="0" rtlCol="0" anchor="t">
            <a:spAutoFit/>
          </a:bodyPr>
          <a:lstStyle/>
          <a:p>
            <a:pPr marL="129507" lvl="1" algn="l" defTabSz="685800" rtl="0">
              <a:lnSpc>
                <a:spcPts val="1200"/>
              </a:lnSpc>
              <a:spcBef>
                <a:spcPts val="225"/>
              </a:spcBef>
              <a:buClr>
                <a:srgbClr val="6C279B"/>
              </a:buClr>
              <a:buSzPct val="119000"/>
              <a:defRPr/>
            </a:pPr>
            <a:endParaRPr lang="en-US" sz="1100" kern="1200" dirty="0">
              <a:solidFill>
                <a:srgbClr val="5E5F5F"/>
              </a:solidFill>
              <a:latin typeface="Montserrat" pitchFamily="2" charset="77"/>
              <a:ea typeface="+mn-ea"/>
              <a:cs typeface="+mn-cs"/>
            </a:endParaRPr>
          </a:p>
          <a:p>
            <a:pPr marL="15875" lvl="1" algn="l" defTabSz="685800" rtl="0">
              <a:lnSpc>
                <a:spcPts val="1200"/>
              </a:lnSpc>
              <a:spcBef>
                <a:spcPts val="225"/>
              </a:spcBef>
              <a:buClr>
                <a:srgbClr val="6C279B"/>
              </a:buClr>
              <a:buSzPct val="119000"/>
              <a:defRPr/>
            </a:pPr>
            <a:r>
              <a:rPr lang="en-US" sz="1100" b="1" kern="1200" dirty="0">
                <a:solidFill>
                  <a:srgbClr val="5E5F5F"/>
                </a:solidFill>
                <a:latin typeface="Montserrat ExtraBold" panose="00000900000000000000" pitchFamily="2" charset="0"/>
                <a:ea typeface="+mn-ea"/>
                <a:cs typeface="Arial" panose="020B0604020202020204" pitchFamily="34" charset="0"/>
              </a:rPr>
              <a:t>Step 1. Ground up</a:t>
            </a:r>
          </a:p>
          <a:p>
            <a:pPr marL="15875" lvl="1" algn="l" defTabSz="685800" rtl="0">
              <a:lnSpc>
                <a:spcPts val="1200"/>
              </a:lnSpc>
              <a:spcBef>
                <a:spcPts val="225"/>
              </a:spcBef>
              <a:buClr>
                <a:srgbClr val="6C279B"/>
              </a:buClr>
              <a:buSzPct val="119000"/>
              <a:defRPr/>
            </a:pPr>
            <a:endParaRPr lang="en-US" sz="1100" b="1" kern="1200" dirty="0">
              <a:solidFill>
                <a:srgbClr val="5E5F5F"/>
              </a:solidFill>
              <a:latin typeface="Montserrat Regular" panose="00000500000000000000" pitchFamily="2" charset="0"/>
              <a:ea typeface="+mn-ea"/>
              <a:cs typeface="Arial" panose="020B0604020202020204" pitchFamily="34" charset="0"/>
            </a:endParaRPr>
          </a:p>
          <a:p>
            <a:pPr marL="15875" lvl="1" algn="l" defTabSz="685800" rtl="0">
              <a:lnSpc>
                <a:spcPts val="1200"/>
              </a:lnSpc>
              <a:spcBef>
                <a:spcPts val="225"/>
              </a:spcBef>
              <a:buClr>
                <a:srgbClr val="6C279B"/>
              </a:buClr>
              <a:buSzPct val="119000"/>
              <a:defRPr/>
            </a:pPr>
            <a:r>
              <a:rPr lang="en-US" sz="1100" kern="1200" dirty="0">
                <a:solidFill>
                  <a:srgbClr val="5E5F5F"/>
                </a:solidFill>
                <a:latin typeface="Montserrat Regular" panose="00000500000000000000" pitchFamily="2" charset="0"/>
                <a:ea typeface="+mn-ea"/>
                <a:cs typeface="Arial" panose="020B0604020202020204" pitchFamily="34" charset="0"/>
              </a:rPr>
              <a:t>Individual sales reps create doctor ordering demand inside large hospital systems and group practices </a:t>
            </a:r>
          </a:p>
          <a:p>
            <a:pPr marL="15875" lvl="1" algn="l" defTabSz="685800" rtl="0">
              <a:lnSpc>
                <a:spcPts val="1200"/>
              </a:lnSpc>
              <a:spcBef>
                <a:spcPts val="225"/>
              </a:spcBef>
              <a:buClr>
                <a:srgbClr val="6C279B"/>
              </a:buClr>
              <a:buSzPct val="119000"/>
              <a:defRPr/>
            </a:pPr>
            <a:endParaRPr lang="en-US" sz="1100" kern="1200" dirty="0">
              <a:solidFill>
                <a:srgbClr val="5E5F5F"/>
              </a:solidFill>
              <a:latin typeface="Montserrat Regular" panose="00000500000000000000" pitchFamily="2" charset="0"/>
              <a:ea typeface="+mn-ea"/>
              <a:cs typeface="+mn-cs"/>
            </a:endParaRPr>
          </a:p>
          <a:p>
            <a:pPr marL="15875" lvl="1" algn="l" defTabSz="685800" rtl="0">
              <a:lnSpc>
                <a:spcPts val="1200"/>
              </a:lnSpc>
              <a:spcBef>
                <a:spcPts val="225"/>
              </a:spcBef>
              <a:buClr>
                <a:srgbClr val="6C279B"/>
              </a:buClr>
              <a:buSzPct val="119000"/>
              <a:defRPr/>
            </a:pPr>
            <a:r>
              <a:rPr lang="en-US" sz="1100" b="1" kern="1200" dirty="0">
                <a:solidFill>
                  <a:srgbClr val="5E5F5F"/>
                </a:solidFill>
                <a:latin typeface="Montserrat ExtraBold" panose="00000900000000000000" pitchFamily="2" charset="0"/>
                <a:cs typeface="Arial" panose="020B0604020202020204" pitchFamily="34" charset="0"/>
              </a:rPr>
              <a:t>Step 2. Top down </a:t>
            </a:r>
          </a:p>
          <a:p>
            <a:pPr marL="15875" lvl="1" algn="l" defTabSz="685800" rtl="0">
              <a:lnSpc>
                <a:spcPts val="1200"/>
              </a:lnSpc>
              <a:spcBef>
                <a:spcPts val="225"/>
              </a:spcBef>
              <a:buClr>
                <a:srgbClr val="6C279B"/>
              </a:buClr>
              <a:buSzPct val="119000"/>
              <a:defRPr/>
            </a:pPr>
            <a:endParaRPr lang="en-US" sz="1100" b="1" kern="1200" dirty="0">
              <a:solidFill>
                <a:srgbClr val="5E5F5F"/>
              </a:solidFill>
              <a:latin typeface="Montserrat Regular" panose="00000500000000000000" pitchFamily="2" charset="0"/>
              <a:cs typeface="Arial" panose="020B0604020202020204" pitchFamily="34" charset="0"/>
            </a:endParaRPr>
          </a:p>
          <a:p>
            <a:pPr marL="15875" lvl="1" algn="l" defTabSz="685800" rtl="0">
              <a:lnSpc>
                <a:spcPts val="1200"/>
              </a:lnSpc>
              <a:spcBef>
                <a:spcPts val="225"/>
              </a:spcBef>
              <a:buClr>
                <a:srgbClr val="6C279B"/>
              </a:buClr>
              <a:buSzPct val="119000"/>
              <a:defRPr/>
            </a:pPr>
            <a:r>
              <a:rPr lang="en-US" sz="1100" kern="1200" dirty="0">
                <a:solidFill>
                  <a:srgbClr val="5E5F5F"/>
                </a:solidFill>
                <a:latin typeface="Montserrat Regular" panose="00000500000000000000" pitchFamily="2" charset="0"/>
                <a:cs typeface="Arial" panose="020B0604020202020204" pitchFamily="34" charset="0"/>
              </a:rPr>
              <a:t>Care system leadership pushed to act by individual doctor demand to implement throughout system for best practices</a:t>
            </a:r>
          </a:p>
          <a:p>
            <a:pPr marL="15875" lvl="1" algn="l" defTabSz="685800" rtl="0">
              <a:lnSpc>
                <a:spcPts val="1200"/>
              </a:lnSpc>
              <a:spcBef>
                <a:spcPts val="225"/>
              </a:spcBef>
              <a:buClr>
                <a:srgbClr val="6C279B"/>
              </a:buClr>
              <a:buSzPct val="119000"/>
              <a:defRPr/>
            </a:pPr>
            <a:endParaRPr lang="en-US" sz="1100" b="1" kern="1200" dirty="0">
              <a:solidFill>
                <a:srgbClr val="5E5F5F"/>
              </a:solidFill>
              <a:latin typeface="Montserrat Regular" panose="00000500000000000000" pitchFamily="2" charset="0"/>
              <a:cs typeface="Arial" panose="020B0604020202020204" pitchFamily="34" charset="0"/>
            </a:endParaRPr>
          </a:p>
          <a:p>
            <a:pPr marL="15875" lvl="1" algn="l" defTabSz="685800" rtl="0">
              <a:lnSpc>
                <a:spcPts val="1200"/>
              </a:lnSpc>
              <a:spcBef>
                <a:spcPts val="225"/>
              </a:spcBef>
              <a:buClr>
                <a:srgbClr val="6C279B"/>
              </a:buClr>
              <a:buSzPct val="119000"/>
              <a:defRPr/>
            </a:pPr>
            <a:r>
              <a:rPr lang="en-US" sz="1100" b="1" kern="1200" dirty="0">
                <a:solidFill>
                  <a:srgbClr val="5E5F5F"/>
                </a:solidFill>
                <a:latin typeface="Montserrat ExtraBold" panose="00000900000000000000" pitchFamily="2" charset="0"/>
                <a:cs typeface="Arial" panose="020B0604020202020204" pitchFamily="34" charset="0"/>
              </a:rPr>
              <a:t>Step 3. Electronic ordering (EHR) for rapid scale </a:t>
            </a:r>
          </a:p>
          <a:p>
            <a:pPr marL="15875" lvl="1" algn="l" defTabSz="685800" rtl="0">
              <a:lnSpc>
                <a:spcPts val="1200"/>
              </a:lnSpc>
              <a:spcBef>
                <a:spcPts val="225"/>
              </a:spcBef>
              <a:buClr>
                <a:srgbClr val="6C279B"/>
              </a:buClr>
              <a:buSzPct val="119000"/>
              <a:defRPr/>
            </a:pPr>
            <a:endParaRPr lang="en-US" sz="1100" b="1" kern="1200" dirty="0">
              <a:solidFill>
                <a:srgbClr val="5E5F5F"/>
              </a:solidFill>
              <a:latin typeface="Montserrat Regular" panose="00000500000000000000" pitchFamily="2" charset="0"/>
              <a:cs typeface="Arial" panose="020B0604020202020204" pitchFamily="34" charset="0"/>
            </a:endParaRPr>
          </a:p>
          <a:p>
            <a:pPr marL="15875" lvl="1" algn="l" defTabSz="685800" rtl="0">
              <a:lnSpc>
                <a:spcPts val="1200"/>
              </a:lnSpc>
              <a:spcBef>
                <a:spcPts val="225"/>
              </a:spcBef>
              <a:buClr>
                <a:srgbClr val="6C279B"/>
              </a:buClr>
              <a:buSzPct val="119000"/>
              <a:defRPr/>
            </a:pPr>
            <a:r>
              <a:rPr lang="en-US" sz="1100" kern="1200" dirty="0" err="1">
                <a:solidFill>
                  <a:srgbClr val="5E5F5F"/>
                </a:solidFill>
                <a:latin typeface="Montserrat Regular" panose="00000500000000000000" pitchFamily="2" charset="0"/>
                <a:cs typeface="Arial" panose="020B0604020202020204" pitchFamily="34" charset="0"/>
              </a:rPr>
              <a:t>KidneyIntelX</a:t>
            </a:r>
            <a:r>
              <a:rPr lang="en-US" sz="1100" kern="1200" dirty="0">
                <a:solidFill>
                  <a:srgbClr val="5E5F5F"/>
                </a:solidFill>
                <a:latin typeface="Montserrat Regular" panose="00000500000000000000" pitchFamily="2" charset="0"/>
                <a:cs typeface="Arial" panose="020B0604020202020204" pitchFamily="34" charset="0"/>
              </a:rPr>
              <a:t> deployed to all doctors in care system using electronic health record integration</a:t>
            </a:r>
          </a:p>
          <a:p>
            <a:pPr marL="174625" lvl="1" indent="-158750" algn="l" defTabSz="685800" rtl="0">
              <a:lnSpc>
                <a:spcPts val="1200"/>
              </a:lnSpc>
              <a:spcBef>
                <a:spcPts val="225"/>
              </a:spcBef>
              <a:buClr>
                <a:srgbClr val="6C279B"/>
              </a:buClr>
              <a:buSzPct val="119000"/>
              <a:buFont typeface="Arial" panose="020B0604020202020204" pitchFamily="34" charset="0"/>
              <a:buChar char="•"/>
              <a:defRPr/>
            </a:pPr>
            <a:endParaRPr lang="en-US" sz="1100" kern="1200" dirty="0">
              <a:solidFill>
                <a:srgbClr val="5E5F5F"/>
              </a:solidFill>
              <a:latin typeface="Montserrat Regular" panose="00000500000000000000" pitchFamily="2" charset="0"/>
              <a:cs typeface="Arial" panose="020B0604020202020204" pitchFamily="34" charset="0"/>
            </a:endParaRPr>
          </a:p>
          <a:p>
            <a:pPr marL="15875" lvl="1" algn="l" defTabSz="685800" rtl="0">
              <a:lnSpc>
                <a:spcPts val="1200"/>
              </a:lnSpc>
              <a:spcBef>
                <a:spcPts val="225"/>
              </a:spcBef>
              <a:buClr>
                <a:srgbClr val="6C279B"/>
              </a:buClr>
              <a:buSzPct val="119000"/>
              <a:defRPr/>
            </a:pPr>
            <a:r>
              <a:rPr lang="en-US" sz="1100" i="1" kern="1200" dirty="0">
                <a:solidFill>
                  <a:srgbClr val="5E5F5F"/>
                </a:solidFill>
                <a:latin typeface="Montserrat Regular" panose="00000500000000000000" pitchFamily="2" charset="0"/>
                <a:cs typeface="Arial" panose="020B0604020202020204" pitchFamily="34" charset="0"/>
              </a:rPr>
              <a:t>Automatic</a:t>
            </a:r>
            <a:r>
              <a:rPr lang="en-US" sz="1100" kern="1200" dirty="0">
                <a:solidFill>
                  <a:srgbClr val="5E5F5F"/>
                </a:solidFill>
                <a:latin typeface="Montserrat Regular" panose="00000500000000000000" pitchFamily="2" charset="0"/>
                <a:cs typeface="Arial" panose="020B0604020202020204" pitchFamily="34" charset="0"/>
              </a:rPr>
              <a:t> identification eligible patients for testing </a:t>
            </a:r>
          </a:p>
          <a:p>
            <a:pPr marL="174625" lvl="1" indent="-158750" algn="l" defTabSz="685800" rtl="0">
              <a:lnSpc>
                <a:spcPts val="1200"/>
              </a:lnSpc>
              <a:spcBef>
                <a:spcPts val="225"/>
              </a:spcBef>
              <a:buClr>
                <a:srgbClr val="6C279B"/>
              </a:buClr>
              <a:buSzPct val="119000"/>
              <a:buFont typeface="Arial" panose="020B0604020202020204" pitchFamily="34" charset="0"/>
              <a:buChar char="•"/>
              <a:defRPr/>
            </a:pPr>
            <a:endParaRPr lang="en-US" sz="1100" kern="1200" dirty="0">
              <a:solidFill>
                <a:srgbClr val="5E5F5F"/>
              </a:solidFill>
              <a:latin typeface="Montserrat Regular" panose="00000500000000000000" pitchFamily="2" charset="0"/>
              <a:cs typeface="Arial" panose="020B0604020202020204" pitchFamily="34" charset="0"/>
            </a:endParaRPr>
          </a:p>
          <a:p>
            <a:pPr marL="15875" lvl="1" algn="l" defTabSz="685800" rtl="0">
              <a:lnSpc>
                <a:spcPts val="1200"/>
              </a:lnSpc>
              <a:spcBef>
                <a:spcPts val="225"/>
              </a:spcBef>
              <a:buClr>
                <a:srgbClr val="6C279B"/>
              </a:buClr>
              <a:buSzPct val="119000"/>
              <a:defRPr/>
            </a:pPr>
            <a:r>
              <a:rPr lang="en-US" sz="1100" i="1" kern="1200" dirty="0">
                <a:solidFill>
                  <a:srgbClr val="5E5F5F"/>
                </a:solidFill>
                <a:latin typeface="Montserrat Regular" panose="00000500000000000000" pitchFamily="2" charset="0"/>
                <a:cs typeface="Arial" panose="020B0604020202020204" pitchFamily="34" charset="0"/>
              </a:rPr>
              <a:t>Automatic</a:t>
            </a:r>
            <a:r>
              <a:rPr lang="en-US" sz="1100" kern="1200" dirty="0">
                <a:solidFill>
                  <a:srgbClr val="5E5F5F"/>
                </a:solidFill>
                <a:latin typeface="Montserrat Regular" panose="00000500000000000000" pitchFamily="2" charset="0"/>
                <a:cs typeface="Arial" panose="020B0604020202020204" pitchFamily="34" charset="0"/>
              </a:rPr>
              <a:t> alert to doctor when patient arrives</a:t>
            </a:r>
          </a:p>
          <a:p>
            <a:pPr marL="15875" lvl="1" algn="l" defTabSz="685800" rtl="0">
              <a:lnSpc>
                <a:spcPts val="1200"/>
              </a:lnSpc>
              <a:spcBef>
                <a:spcPts val="225"/>
              </a:spcBef>
              <a:buClr>
                <a:srgbClr val="6C279B"/>
              </a:buClr>
              <a:buSzPct val="119000"/>
              <a:defRPr/>
            </a:pPr>
            <a:endParaRPr lang="en-US" sz="1200" kern="1200" dirty="0">
              <a:solidFill>
                <a:srgbClr val="5E5F5F"/>
              </a:solidFill>
              <a:latin typeface="Arial" panose="020B0604020202020204" pitchFamily="34" charset="0"/>
              <a:ea typeface="+mn-ea"/>
              <a:cs typeface="Arial" panose="020B0604020202020204" pitchFamily="34" charset="0"/>
            </a:endParaRPr>
          </a:p>
        </p:txBody>
      </p:sp>
      <p:sp>
        <p:nvSpPr>
          <p:cNvPr id="4" name="Down Arrow 3">
            <a:extLst>
              <a:ext uri="{FF2B5EF4-FFF2-40B4-BE49-F238E27FC236}">
                <a16:creationId xmlns:a16="http://schemas.microsoft.com/office/drawing/2014/main" id="{BF439EA7-CCD0-DFB1-6FA9-A16B37E5BE5D}"/>
              </a:ext>
            </a:extLst>
          </p:cNvPr>
          <p:cNvSpPr/>
          <p:nvPr/>
        </p:nvSpPr>
        <p:spPr>
          <a:xfrm rot="10800000">
            <a:off x="258280" y="1894570"/>
            <a:ext cx="45719" cy="1925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a:extLst>
              <a:ext uri="{FF2B5EF4-FFF2-40B4-BE49-F238E27FC236}">
                <a16:creationId xmlns:a16="http://schemas.microsoft.com/office/drawing/2014/main" id="{3A3E9364-0767-EDD1-7105-9E47D2A6648D}"/>
              </a:ext>
            </a:extLst>
          </p:cNvPr>
          <p:cNvSpPr/>
          <p:nvPr/>
        </p:nvSpPr>
        <p:spPr>
          <a:xfrm>
            <a:off x="254794" y="2771629"/>
            <a:ext cx="45719" cy="1925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8043C5D-E1E2-7D1A-B268-9795C6F792A4}"/>
              </a:ext>
            </a:extLst>
          </p:cNvPr>
          <p:cNvGrpSpPr/>
          <p:nvPr/>
        </p:nvGrpSpPr>
        <p:grpSpPr>
          <a:xfrm>
            <a:off x="130655" y="4130959"/>
            <a:ext cx="200729" cy="199858"/>
            <a:chOff x="4356635" y="3309686"/>
            <a:chExt cx="302394" cy="328863"/>
          </a:xfrm>
        </p:grpSpPr>
        <p:sp>
          <p:nvSpPr>
            <p:cNvPr id="7" name="Down Arrow 6">
              <a:extLst>
                <a:ext uri="{FF2B5EF4-FFF2-40B4-BE49-F238E27FC236}">
                  <a16:creationId xmlns:a16="http://schemas.microsoft.com/office/drawing/2014/main" id="{B2077476-1AB9-8FC7-15C9-4505543BF195}"/>
                </a:ext>
              </a:extLst>
            </p:cNvPr>
            <p:cNvSpPr/>
            <p:nvPr/>
          </p:nvSpPr>
          <p:spPr>
            <a:xfrm rot="5400000">
              <a:off x="4430028" y="3389897"/>
              <a:ext cx="45719" cy="1925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D0DA7C16-2C6F-FEDB-0AD0-E98FB1B35653}"/>
                </a:ext>
              </a:extLst>
            </p:cNvPr>
            <p:cNvSpPr/>
            <p:nvPr/>
          </p:nvSpPr>
          <p:spPr>
            <a:xfrm rot="16200000">
              <a:off x="4539917" y="3391101"/>
              <a:ext cx="45719" cy="1925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1A0DEAC5-4894-E176-277E-C31CB84A04BF}"/>
                </a:ext>
              </a:extLst>
            </p:cNvPr>
            <p:cNvSpPr/>
            <p:nvPr/>
          </p:nvSpPr>
          <p:spPr>
            <a:xfrm rot="10800000">
              <a:off x="4493837" y="3309686"/>
              <a:ext cx="45719" cy="1925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9642193E-208A-CABC-B70B-3DF6B7ACA991}"/>
                </a:ext>
              </a:extLst>
            </p:cNvPr>
            <p:cNvSpPr/>
            <p:nvPr/>
          </p:nvSpPr>
          <p:spPr>
            <a:xfrm>
              <a:off x="4493836" y="3446044"/>
              <a:ext cx="45719" cy="1925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56156767-535B-BE5B-C56A-2F213A0608D1}"/>
              </a:ext>
            </a:extLst>
          </p:cNvPr>
          <p:cNvSpPr/>
          <p:nvPr/>
        </p:nvSpPr>
        <p:spPr>
          <a:xfrm>
            <a:off x="4778718" y="2296883"/>
            <a:ext cx="2894434" cy="2630133"/>
          </a:xfrm>
          <a:prstGeom prst="ellipse">
            <a:avLst/>
          </a:prstGeom>
          <a:solidFill>
            <a:srgbClr val="5A7CED"/>
          </a:solidFill>
          <a:ln>
            <a:solidFill>
              <a:srgbClr val="5A7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023CF4B-2D3A-B157-30C7-52DE89FCA1ED}"/>
              </a:ext>
            </a:extLst>
          </p:cNvPr>
          <p:cNvSpPr/>
          <p:nvPr/>
        </p:nvSpPr>
        <p:spPr>
          <a:xfrm>
            <a:off x="5417817" y="3212976"/>
            <a:ext cx="1616237" cy="1565946"/>
          </a:xfrm>
          <a:prstGeom prst="ellipse">
            <a:avLst/>
          </a:prstGeom>
          <a:solidFill>
            <a:srgbClr val="EB9A2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8EA25D6-9A1B-9BA1-66DF-72836E19F096}"/>
              </a:ext>
            </a:extLst>
          </p:cNvPr>
          <p:cNvSpPr/>
          <p:nvPr/>
        </p:nvSpPr>
        <p:spPr>
          <a:xfrm>
            <a:off x="5779893" y="3746947"/>
            <a:ext cx="878527" cy="847446"/>
          </a:xfrm>
          <a:prstGeom prst="ellipse">
            <a:avLst/>
          </a:prstGeom>
          <a:solidFill>
            <a:srgbClr val="6C269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902F739-ABAC-B53A-CE52-699F3D761DE2}"/>
              </a:ext>
            </a:extLst>
          </p:cNvPr>
          <p:cNvSpPr/>
          <p:nvPr/>
        </p:nvSpPr>
        <p:spPr>
          <a:xfrm>
            <a:off x="6080971" y="4075256"/>
            <a:ext cx="311265" cy="311265"/>
          </a:xfrm>
          <a:prstGeom prst="ellipse">
            <a:avLst/>
          </a:prstGeom>
          <a:solidFill>
            <a:srgbClr val="0BB30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8129F7BB-DD89-B566-66E5-139F0DD5829B}"/>
              </a:ext>
            </a:extLst>
          </p:cNvPr>
          <p:cNvCxnSpPr>
            <a:cxnSpLocks/>
          </p:cNvCxnSpPr>
          <p:nvPr/>
        </p:nvCxnSpPr>
        <p:spPr>
          <a:xfrm>
            <a:off x="6256623" y="4209467"/>
            <a:ext cx="1561509" cy="11020"/>
          </a:xfrm>
          <a:prstGeom prst="straightConnector1">
            <a:avLst/>
          </a:prstGeom>
          <a:ln w="19050">
            <a:solidFill>
              <a:srgbClr val="3F3F3F"/>
            </a:solidFill>
            <a:headEnd type="oval" w="lg" len="lg"/>
            <a:tailEnd type="none"/>
          </a:ln>
        </p:spPr>
        <p:style>
          <a:lnRef idx="1">
            <a:schemeClr val="accent1"/>
          </a:lnRef>
          <a:fillRef idx="0">
            <a:schemeClr val="accent1"/>
          </a:fillRef>
          <a:effectRef idx="0">
            <a:schemeClr val="accent1"/>
          </a:effectRef>
          <a:fontRef idx="minor">
            <a:schemeClr val="tx1"/>
          </a:fontRef>
        </p:style>
      </p:cxnSp>
      <p:sp>
        <p:nvSpPr>
          <p:cNvPr id="18" name="object 5">
            <a:extLst>
              <a:ext uri="{FF2B5EF4-FFF2-40B4-BE49-F238E27FC236}">
                <a16:creationId xmlns:a16="http://schemas.microsoft.com/office/drawing/2014/main" id="{7644A848-5739-BF31-5D40-111678FEB654}"/>
              </a:ext>
            </a:extLst>
          </p:cNvPr>
          <p:cNvSpPr txBox="1">
            <a:spLocks/>
          </p:cNvSpPr>
          <p:nvPr/>
        </p:nvSpPr>
        <p:spPr>
          <a:xfrm>
            <a:off x="7848804" y="4031288"/>
            <a:ext cx="3045920" cy="329995"/>
          </a:xfrm>
          <a:prstGeom prst="rect">
            <a:avLst/>
          </a:prstGeom>
        </p:spPr>
        <p:txBody>
          <a:bodyPr vert="horz" wrap="square" lIns="0" tIns="12700" rIns="0" bIns="0" rtlCol="0" anchor="ctr">
            <a:noAutofit/>
          </a:bodyPr>
          <a:lstStyle>
            <a:lvl1pPr>
              <a:defRPr sz="2300" b="0" i="0">
                <a:solidFill>
                  <a:srgbClr val="6C279B"/>
                </a:solidFill>
                <a:latin typeface="Arial"/>
                <a:ea typeface="+mj-ea"/>
                <a:cs typeface="Arial"/>
              </a:defRPr>
            </a:lvl1pPr>
          </a:lstStyle>
          <a:p>
            <a:pPr marL="12700">
              <a:spcBef>
                <a:spcPts val="100"/>
              </a:spcBef>
            </a:pPr>
            <a:r>
              <a:rPr lang="en-US" sz="700" b="1" spc="-20" dirty="0">
                <a:solidFill>
                  <a:schemeClr val="tx1"/>
                </a:solidFill>
                <a:latin typeface="Montserrat Regular" panose="00000500000000000000" pitchFamily="2" charset="0"/>
              </a:rPr>
              <a:t>AE educates, and over time, </a:t>
            </a:r>
            <a:br>
              <a:rPr lang="en-US" sz="700" b="1" spc="-20" dirty="0">
                <a:solidFill>
                  <a:schemeClr val="tx1"/>
                </a:solidFill>
                <a:latin typeface="Montserrat Regular" panose="00000500000000000000" pitchFamily="2" charset="0"/>
              </a:rPr>
            </a:br>
            <a:r>
              <a:rPr lang="en-US" sz="700" b="1" spc="-20" dirty="0">
                <a:solidFill>
                  <a:schemeClr val="tx1"/>
                </a:solidFill>
                <a:latin typeface="Montserrat Regular" panose="00000500000000000000" pitchFamily="2" charset="0"/>
              </a:rPr>
              <a:t>converts 1 PCP or specialist</a:t>
            </a:r>
            <a:endParaRPr lang="en-US" sz="700" dirty="0">
              <a:solidFill>
                <a:schemeClr val="tx1"/>
              </a:solidFill>
              <a:latin typeface="Montserrat Regular" panose="00000500000000000000" pitchFamily="2" charset="0"/>
            </a:endParaRPr>
          </a:p>
        </p:txBody>
      </p:sp>
      <p:cxnSp>
        <p:nvCxnSpPr>
          <p:cNvPr id="20" name="Straight Arrow Connector 19">
            <a:extLst>
              <a:ext uri="{FF2B5EF4-FFF2-40B4-BE49-F238E27FC236}">
                <a16:creationId xmlns:a16="http://schemas.microsoft.com/office/drawing/2014/main" id="{C116B108-E266-B9B5-E458-C8790F9D4C20}"/>
              </a:ext>
            </a:extLst>
          </p:cNvPr>
          <p:cNvCxnSpPr>
            <a:cxnSpLocks/>
          </p:cNvCxnSpPr>
          <p:nvPr/>
        </p:nvCxnSpPr>
        <p:spPr>
          <a:xfrm>
            <a:off x="6236603" y="3886052"/>
            <a:ext cx="1561509" cy="985"/>
          </a:xfrm>
          <a:prstGeom prst="straightConnector1">
            <a:avLst/>
          </a:prstGeom>
          <a:ln w="19050">
            <a:solidFill>
              <a:srgbClr val="3F3F3F"/>
            </a:solidFill>
            <a:headEnd type="oval" w="lg" len="lg"/>
            <a:tailEnd type="none"/>
          </a:ln>
        </p:spPr>
        <p:style>
          <a:lnRef idx="1">
            <a:schemeClr val="accent1"/>
          </a:lnRef>
          <a:fillRef idx="0">
            <a:schemeClr val="accent1"/>
          </a:fillRef>
          <a:effectRef idx="0">
            <a:schemeClr val="accent1"/>
          </a:effectRef>
          <a:fontRef idx="minor">
            <a:schemeClr val="tx1"/>
          </a:fontRef>
        </p:style>
      </p:cxnSp>
      <p:sp>
        <p:nvSpPr>
          <p:cNvPr id="24" name="object 5">
            <a:extLst>
              <a:ext uri="{FF2B5EF4-FFF2-40B4-BE49-F238E27FC236}">
                <a16:creationId xmlns:a16="http://schemas.microsoft.com/office/drawing/2014/main" id="{B1539F75-59D8-D3C1-DE3B-250A264E0ABF}"/>
              </a:ext>
            </a:extLst>
          </p:cNvPr>
          <p:cNvSpPr txBox="1">
            <a:spLocks/>
          </p:cNvSpPr>
          <p:nvPr/>
        </p:nvSpPr>
        <p:spPr>
          <a:xfrm>
            <a:off x="7848057" y="3693833"/>
            <a:ext cx="1378598" cy="329995"/>
          </a:xfrm>
          <a:prstGeom prst="rect">
            <a:avLst/>
          </a:prstGeom>
        </p:spPr>
        <p:txBody>
          <a:bodyPr vert="horz" wrap="square" lIns="0" tIns="12700" rIns="0" bIns="0" rtlCol="0" anchor="ctr">
            <a:noAutofit/>
          </a:bodyPr>
          <a:lstStyle>
            <a:lvl1pPr>
              <a:defRPr sz="2300" b="0" i="0">
                <a:solidFill>
                  <a:srgbClr val="6C279B"/>
                </a:solidFill>
                <a:latin typeface="Arial"/>
                <a:ea typeface="+mj-ea"/>
                <a:cs typeface="Arial"/>
              </a:defRPr>
            </a:lvl1pPr>
          </a:lstStyle>
          <a:p>
            <a:pPr marL="12700">
              <a:spcBef>
                <a:spcPts val="100"/>
              </a:spcBef>
            </a:pPr>
            <a:r>
              <a:rPr lang="en-US" sz="700" b="1" dirty="0">
                <a:solidFill>
                  <a:schemeClr val="tx1"/>
                </a:solidFill>
                <a:latin typeface="Montserrat Regular" panose="00000500000000000000" pitchFamily="2" charset="0"/>
                <a:cs typeface="Arial" panose="020B0604020202020204" pitchFamily="34" charset="0"/>
              </a:rPr>
              <a:t>Clinician</a:t>
            </a:r>
            <a:r>
              <a:rPr lang="en-US" sz="700" b="1" i="0" u="none" strike="noStrike" dirty="0">
                <a:solidFill>
                  <a:schemeClr val="tx1"/>
                </a:solidFill>
                <a:effectLst/>
                <a:latin typeface="Montserrat Regular" panose="00000500000000000000" pitchFamily="2" charset="0"/>
                <a:cs typeface="Arial" panose="020B0604020202020204" pitchFamily="34" charset="0"/>
              </a:rPr>
              <a:t> (with AE) advocates test to near-in peers</a:t>
            </a:r>
            <a:endParaRPr lang="en-US" sz="700" b="1" dirty="0">
              <a:solidFill>
                <a:schemeClr val="tx1"/>
              </a:solidFill>
              <a:latin typeface="Montserrat Regular" panose="00000500000000000000" pitchFamily="2"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id="{E4AC631A-9CE3-57CB-4CF6-FA5EAF6E4A13}"/>
              </a:ext>
            </a:extLst>
          </p:cNvPr>
          <p:cNvCxnSpPr>
            <a:cxnSpLocks/>
          </p:cNvCxnSpPr>
          <p:nvPr/>
        </p:nvCxnSpPr>
        <p:spPr>
          <a:xfrm>
            <a:off x="6231820" y="3328356"/>
            <a:ext cx="1566292" cy="0"/>
          </a:xfrm>
          <a:prstGeom prst="straightConnector1">
            <a:avLst/>
          </a:prstGeom>
          <a:ln w="19050">
            <a:solidFill>
              <a:srgbClr val="3F3F3F"/>
            </a:solidFill>
            <a:headEnd type="oval" w="lg" len="lg"/>
            <a:tailEnd type="none"/>
          </a:ln>
        </p:spPr>
        <p:style>
          <a:lnRef idx="1">
            <a:schemeClr val="accent1"/>
          </a:lnRef>
          <a:fillRef idx="0">
            <a:schemeClr val="accent1"/>
          </a:fillRef>
          <a:effectRef idx="0">
            <a:schemeClr val="accent1"/>
          </a:effectRef>
          <a:fontRef idx="minor">
            <a:schemeClr val="tx1"/>
          </a:fontRef>
        </p:style>
      </p:cxnSp>
      <p:sp>
        <p:nvSpPr>
          <p:cNvPr id="27" name="object 5">
            <a:extLst>
              <a:ext uri="{FF2B5EF4-FFF2-40B4-BE49-F238E27FC236}">
                <a16:creationId xmlns:a16="http://schemas.microsoft.com/office/drawing/2014/main" id="{F0B01DF2-7F79-0EC0-37A3-C560E94276A9}"/>
              </a:ext>
            </a:extLst>
          </p:cNvPr>
          <p:cNvSpPr txBox="1">
            <a:spLocks/>
          </p:cNvSpPr>
          <p:nvPr/>
        </p:nvSpPr>
        <p:spPr>
          <a:xfrm>
            <a:off x="7848057" y="3147909"/>
            <a:ext cx="1169737" cy="387393"/>
          </a:xfrm>
          <a:prstGeom prst="rect">
            <a:avLst/>
          </a:prstGeom>
        </p:spPr>
        <p:txBody>
          <a:bodyPr vert="horz" wrap="square" lIns="0" tIns="12700" rIns="0" bIns="0" rtlCol="0" anchor="ctr">
            <a:noAutofit/>
          </a:bodyPr>
          <a:lstStyle>
            <a:lvl1pPr>
              <a:defRPr sz="2300" b="0" i="0">
                <a:solidFill>
                  <a:srgbClr val="6C279B"/>
                </a:solidFill>
                <a:latin typeface="Arial"/>
                <a:ea typeface="+mj-ea"/>
                <a:cs typeface="Arial"/>
              </a:defRPr>
            </a:lvl1pPr>
          </a:lstStyle>
          <a:p>
            <a:pPr marL="12700">
              <a:spcBef>
                <a:spcPts val="100"/>
              </a:spcBef>
            </a:pPr>
            <a:r>
              <a:rPr lang="en-US" sz="700" b="1" i="0" u="none" strike="noStrike" dirty="0">
                <a:solidFill>
                  <a:srgbClr val="000000"/>
                </a:solidFill>
                <a:effectLst/>
                <a:latin typeface="Montserrat Regular" panose="00000500000000000000" pitchFamily="2" charset="0"/>
                <a:cs typeface="Arial" panose="020B0604020202020204" pitchFamily="34" charset="0"/>
              </a:rPr>
              <a:t>Growing adoption gets noticed by leadership, resulting in larger review</a:t>
            </a:r>
            <a:endParaRPr lang="en-US" sz="700" b="1" dirty="0">
              <a:solidFill>
                <a:srgbClr val="3F3F3F"/>
              </a:solidFill>
              <a:latin typeface="Montserrat Regular" panose="00000500000000000000" pitchFamily="2" charset="0"/>
              <a:cs typeface="Arial" panose="020B0604020202020204" pitchFamily="34" charset="0"/>
            </a:endParaRPr>
          </a:p>
        </p:txBody>
      </p:sp>
      <p:cxnSp>
        <p:nvCxnSpPr>
          <p:cNvPr id="28" name="Straight Arrow Connector 27">
            <a:extLst>
              <a:ext uri="{FF2B5EF4-FFF2-40B4-BE49-F238E27FC236}">
                <a16:creationId xmlns:a16="http://schemas.microsoft.com/office/drawing/2014/main" id="{27B7E0BF-3799-F4A2-EB30-19082E25C00F}"/>
              </a:ext>
            </a:extLst>
          </p:cNvPr>
          <p:cNvCxnSpPr>
            <a:cxnSpLocks/>
          </p:cNvCxnSpPr>
          <p:nvPr/>
        </p:nvCxnSpPr>
        <p:spPr>
          <a:xfrm>
            <a:off x="6250908" y="2569830"/>
            <a:ext cx="1566292" cy="0"/>
          </a:xfrm>
          <a:prstGeom prst="straightConnector1">
            <a:avLst/>
          </a:prstGeom>
          <a:ln w="19050">
            <a:solidFill>
              <a:srgbClr val="3F3F3F"/>
            </a:solidFill>
            <a:headEnd type="oval" w="lg" len="lg"/>
            <a:tailEnd type="none"/>
          </a:ln>
        </p:spPr>
        <p:style>
          <a:lnRef idx="1">
            <a:schemeClr val="accent1"/>
          </a:lnRef>
          <a:fillRef idx="0">
            <a:schemeClr val="accent1"/>
          </a:fillRef>
          <a:effectRef idx="0">
            <a:schemeClr val="accent1"/>
          </a:effectRef>
          <a:fontRef idx="minor">
            <a:schemeClr val="tx1"/>
          </a:fontRef>
        </p:style>
      </p:cxnSp>
      <p:sp>
        <p:nvSpPr>
          <p:cNvPr id="30" name="object 5">
            <a:extLst>
              <a:ext uri="{FF2B5EF4-FFF2-40B4-BE49-F238E27FC236}">
                <a16:creationId xmlns:a16="http://schemas.microsoft.com/office/drawing/2014/main" id="{1ECF12F9-A721-ED74-EF02-089F228160C2}"/>
              </a:ext>
            </a:extLst>
          </p:cNvPr>
          <p:cNvSpPr txBox="1">
            <a:spLocks/>
          </p:cNvSpPr>
          <p:nvPr/>
        </p:nvSpPr>
        <p:spPr>
          <a:xfrm>
            <a:off x="7848057" y="2412368"/>
            <a:ext cx="1245251" cy="302647"/>
          </a:xfrm>
          <a:prstGeom prst="rect">
            <a:avLst/>
          </a:prstGeom>
        </p:spPr>
        <p:txBody>
          <a:bodyPr vert="horz" wrap="square" lIns="0" tIns="12700" rIns="0" bIns="0" rtlCol="0" anchor="ctr">
            <a:noAutofit/>
          </a:bodyPr>
          <a:lstStyle>
            <a:lvl1pPr>
              <a:defRPr sz="2300" b="0" i="0">
                <a:solidFill>
                  <a:srgbClr val="6C279B"/>
                </a:solidFill>
                <a:latin typeface="Arial"/>
                <a:ea typeface="+mj-ea"/>
                <a:cs typeface="Arial"/>
              </a:defRPr>
            </a:lvl1pPr>
          </a:lstStyle>
          <a:p>
            <a:pPr marL="12700">
              <a:spcBef>
                <a:spcPts val="100"/>
              </a:spcBef>
            </a:pPr>
            <a:r>
              <a:rPr lang="en-US" sz="700" b="1" i="0" u="none" strike="noStrike" dirty="0">
                <a:solidFill>
                  <a:srgbClr val="000000"/>
                </a:solidFill>
                <a:effectLst/>
                <a:latin typeface="Montserrat Regular" panose="00000500000000000000" pitchFamily="2" charset="0"/>
                <a:cs typeface="Arial" panose="020B0604020202020204" pitchFamily="34" charset="0"/>
              </a:rPr>
              <a:t>Test adopted at </a:t>
            </a:r>
          </a:p>
          <a:p>
            <a:pPr marL="12700">
              <a:spcBef>
                <a:spcPts val="100"/>
              </a:spcBef>
            </a:pPr>
            <a:r>
              <a:rPr lang="en-US" sz="700" b="1" i="0" u="none" strike="noStrike" dirty="0">
                <a:solidFill>
                  <a:srgbClr val="000000"/>
                </a:solidFill>
                <a:effectLst/>
                <a:latin typeface="Montserrat Regular" panose="00000500000000000000" pitchFamily="2" charset="0"/>
                <a:cs typeface="Arial" panose="020B0604020202020204" pitchFamily="34" charset="0"/>
              </a:rPr>
              <a:t>global level</a:t>
            </a:r>
            <a:endParaRPr lang="en-US" sz="700" b="1" dirty="0">
              <a:solidFill>
                <a:srgbClr val="3F3F3F"/>
              </a:solidFill>
              <a:latin typeface="Montserrat Regular" panose="00000500000000000000" pitchFamily="2" charset="0"/>
              <a:cs typeface="Arial" panose="020B0604020202020204" pitchFamily="34" charset="0"/>
            </a:endParaRPr>
          </a:p>
        </p:txBody>
      </p:sp>
      <p:sp>
        <p:nvSpPr>
          <p:cNvPr id="31" name="Rounded Rectangle 63">
            <a:extLst>
              <a:ext uri="{FF2B5EF4-FFF2-40B4-BE49-F238E27FC236}">
                <a16:creationId xmlns:a16="http://schemas.microsoft.com/office/drawing/2014/main" id="{E8D6A698-5264-CEC3-686C-91709179B264}"/>
              </a:ext>
            </a:extLst>
          </p:cNvPr>
          <p:cNvSpPr/>
          <p:nvPr/>
        </p:nvSpPr>
        <p:spPr>
          <a:xfrm>
            <a:off x="7776694" y="2433048"/>
            <a:ext cx="49945" cy="251179"/>
          </a:xfrm>
          <a:prstGeom prst="roundRect">
            <a:avLst/>
          </a:prstGeom>
          <a:solidFill>
            <a:srgbClr val="5A7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64">
            <a:extLst>
              <a:ext uri="{FF2B5EF4-FFF2-40B4-BE49-F238E27FC236}">
                <a16:creationId xmlns:a16="http://schemas.microsoft.com/office/drawing/2014/main" id="{82562D50-6ED3-F5CE-1525-AB2E2E671ABF}"/>
              </a:ext>
            </a:extLst>
          </p:cNvPr>
          <p:cNvSpPr/>
          <p:nvPr/>
        </p:nvSpPr>
        <p:spPr>
          <a:xfrm>
            <a:off x="7775252" y="3222233"/>
            <a:ext cx="45719" cy="223264"/>
          </a:xfrm>
          <a:prstGeom prst="roundRect">
            <a:avLst/>
          </a:prstGeom>
          <a:solidFill>
            <a:srgbClr val="EB9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65">
            <a:extLst>
              <a:ext uri="{FF2B5EF4-FFF2-40B4-BE49-F238E27FC236}">
                <a16:creationId xmlns:a16="http://schemas.microsoft.com/office/drawing/2014/main" id="{9507E4FB-8233-EC70-0786-EE09AEFFC0C8}"/>
              </a:ext>
            </a:extLst>
          </p:cNvPr>
          <p:cNvSpPr/>
          <p:nvPr/>
        </p:nvSpPr>
        <p:spPr>
          <a:xfrm>
            <a:off x="7775251" y="3773799"/>
            <a:ext cx="45719" cy="210735"/>
          </a:xfrm>
          <a:prstGeom prst="roundRect">
            <a:avLst/>
          </a:prstGeom>
          <a:solidFill>
            <a:srgbClr val="6C2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66">
            <a:extLst>
              <a:ext uri="{FF2B5EF4-FFF2-40B4-BE49-F238E27FC236}">
                <a16:creationId xmlns:a16="http://schemas.microsoft.com/office/drawing/2014/main" id="{7403EEE0-0720-78BE-7852-98B0AA085034}"/>
              </a:ext>
            </a:extLst>
          </p:cNvPr>
          <p:cNvSpPr/>
          <p:nvPr/>
        </p:nvSpPr>
        <p:spPr>
          <a:xfrm>
            <a:off x="7783384" y="4111791"/>
            <a:ext cx="45719" cy="209603"/>
          </a:xfrm>
          <a:prstGeom prst="roundRect">
            <a:avLst/>
          </a:prstGeom>
          <a:solidFill>
            <a:srgbClr val="0BB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93EA3F4-F79D-83EF-7E7F-7EE9C9C143D3}"/>
              </a:ext>
            </a:extLst>
          </p:cNvPr>
          <p:cNvSpPr>
            <a:spLocks noGrp="1"/>
          </p:cNvSpPr>
          <p:nvPr>
            <p:ph type="sldNum" sz="quarter" idx="7"/>
          </p:nvPr>
        </p:nvSpPr>
        <p:spPr/>
        <p:txBody>
          <a:bodyPr/>
          <a:lstStyle/>
          <a:p>
            <a:fld id="{B6F15528-21DE-4FAA-801E-634DDDAF4B2B}" type="slidenum">
              <a:rPr lang="en-GB" smtClean="0"/>
              <a:pPr/>
              <a:t>6</a:t>
            </a:fld>
            <a:endParaRPr lang="en-GB" dirty="0"/>
          </a:p>
        </p:txBody>
      </p:sp>
    </p:spTree>
    <p:extLst>
      <p:ext uri="{BB962C8B-B14F-4D97-AF65-F5344CB8AC3E}">
        <p14:creationId xmlns:p14="http://schemas.microsoft.com/office/powerpoint/2010/main" val="136720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C4B3C-674F-7ECB-291F-6794A293AF7E}"/>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8ABAE9FE-E638-0A62-E096-8CD50FD66958}"/>
              </a:ext>
            </a:extLst>
          </p:cNvPr>
          <p:cNvSpPr/>
          <p:nvPr/>
        </p:nvSpPr>
        <p:spPr>
          <a:xfrm>
            <a:off x="0" y="95721"/>
            <a:ext cx="9144635" cy="1289685"/>
          </a:xfrm>
          <a:custGeom>
            <a:avLst/>
            <a:gdLst/>
            <a:ahLst/>
            <a:cxnLst/>
            <a:rect l="l" t="t" r="r" b="b"/>
            <a:pathLst>
              <a:path w="9144635" h="1289685">
                <a:moveTo>
                  <a:pt x="9144032" y="1289400"/>
                </a:moveTo>
                <a:lnTo>
                  <a:pt x="0" y="1289400"/>
                </a:lnTo>
                <a:lnTo>
                  <a:pt x="0" y="0"/>
                </a:lnTo>
                <a:lnTo>
                  <a:pt x="9144043" y="0"/>
                </a:lnTo>
                <a:lnTo>
                  <a:pt x="9144032" y="1289400"/>
                </a:lnTo>
                <a:close/>
              </a:path>
            </a:pathLst>
          </a:custGeom>
          <a:solidFill>
            <a:srgbClr val="F4F5F0"/>
          </a:solidFill>
        </p:spPr>
        <p:txBody>
          <a:bodyPr wrap="square" lIns="0" tIns="0" rIns="0" bIns="0" rtlCol="0"/>
          <a:lstStyle/>
          <a:p>
            <a:endParaRPr dirty="0"/>
          </a:p>
        </p:txBody>
      </p:sp>
      <p:sp>
        <p:nvSpPr>
          <p:cNvPr id="4" name="object 4">
            <a:extLst>
              <a:ext uri="{FF2B5EF4-FFF2-40B4-BE49-F238E27FC236}">
                <a16:creationId xmlns:a16="http://schemas.microsoft.com/office/drawing/2014/main" id="{4978EE0A-7F0A-8373-5AFB-9411664B2B8E}"/>
              </a:ext>
            </a:extLst>
          </p:cNvPr>
          <p:cNvSpPr txBox="1"/>
          <p:nvPr/>
        </p:nvSpPr>
        <p:spPr>
          <a:xfrm>
            <a:off x="308217" y="390467"/>
            <a:ext cx="6718594" cy="350096"/>
          </a:xfrm>
          <a:prstGeom prst="rect">
            <a:avLst/>
          </a:prstGeom>
        </p:spPr>
        <p:txBody>
          <a:bodyPr vert="horz" wrap="square" lIns="0" tIns="6350" rIns="0" bIns="0" rtlCol="0">
            <a:spAutoFit/>
          </a:bodyPr>
          <a:lstStyle/>
          <a:p>
            <a:pPr marL="12700" marR="5080">
              <a:lnSpc>
                <a:spcPct val="101699"/>
              </a:lnSpc>
              <a:spcBef>
                <a:spcPts val="50"/>
              </a:spcBef>
            </a:pPr>
            <a:r>
              <a:rPr lang="en-US" sz="2300" b="1" dirty="0">
                <a:solidFill>
                  <a:srgbClr val="7030A0"/>
                </a:solidFill>
                <a:latin typeface="Montserrat ExtraBold" panose="00000900000000000000" pitchFamily="2" charset="0"/>
                <a:cs typeface="Arial"/>
              </a:rPr>
              <a:t>And it’s working well…</a:t>
            </a:r>
            <a:endParaRPr sz="2300" b="1" dirty="0">
              <a:solidFill>
                <a:srgbClr val="7030A0"/>
              </a:solidFill>
              <a:latin typeface="Montserrat ExtraBold" panose="00000900000000000000" pitchFamily="2" charset="0"/>
              <a:cs typeface="Arial"/>
            </a:endParaRPr>
          </a:p>
        </p:txBody>
      </p:sp>
      <p:sp>
        <p:nvSpPr>
          <p:cNvPr id="18" name="object 18">
            <a:extLst>
              <a:ext uri="{FF2B5EF4-FFF2-40B4-BE49-F238E27FC236}">
                <a16:creationId xmlns:a16="http://schemas.microsoft.com/office/drawing/2014/main" id="{32B3CF2E-1E56-C62A-F2CE-882E93A285CA}"/>
              </a:ext>
            </a:extLst>
          </p:cNvPr>
          <p:cNvSpPr txBox="1"/>
          <p:nvPr/>
        </p:nvSpPr>
        <p:spPr>
          <a:xfrm>
            <a:off x="8727658" y="4912867"/>
            <a:ext cx="295275" cy="105157"/>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5E5F5F"/>
                </a:solidFill>
                <a:latin typeface="Arial"/>
                <a:cs typeface="Arial"/>
              </a:rPr>
              <a:t>©</a:t>
            </a:r>
            <a:r>
              <a:rPr sz="600" spc="35" dirty="0">
                <a:solidFill>
                  <a:srgbClr val="5E5F5F"/>
                </a:solidFill>
                <a:latin typeface="Arial"/>
                <a:cs typeface="Arial"/>
              </a:rPr>
              <a:t> </a:t>
            </a:r>
            <a:r>
              <a:rPr sz="600" spc="-20" dirty="0">
                <a:solidFill>
                  <a:srgbClr val="5E5F5F"/>
                </a:solidFill>
                <a:latin typeface="Arial"/>
                <a:cs typeface="Arial"/>
              </a:rPr>
              <a:t>202</a:t>
            </a:r>
            <a:r>
              <a:rPr lang="en-US" sz="600" spc="-20" dirty="0">
                <a:solidFill>
                  <a:srgbClr val="5E5F5F"/>
                </a:solidFill>
                <a:latin typeface="Arial"/>
                <a:cs typeface="Arial"/>
              </a:rPr>
              <a:t>5</a:t>
            </a:r>
            <a:endParaRPr sz="600" dirty="0">
              <a:latin typeface="Arial"/>
              <a:cs typeface="Arial"/>
            </a:endParaRPr>
          </a:p>
        </p:txBody>
      </p:sp>
      <p:pic>
        <p:nvPicPr>
          <p:cNvPr id="19" name="object 19">
            <a:extLst>
              <a:ext uri="{FF2B5EF4-FFF2-40B4-BE49-F238E27FC236}">
                <a16:creationId xmlns:a16="http://schemas.microsoft.com/office/drawing/2014/main" id="{E61BF163-0BCE-AA4F-A6CB-6C911057C415}"/>
              </a:ext>
            </a:extLst>
          </p:cNvPr>
          <p:cNvPicPr/>
          <p:nvPr/>
        </p:nvPicPr>
        <p:blipFill>
          <a:blip r:embed="rId2" cstate="print"/>
          <a:stretch>
            <a:fillRect/>
          </a:stretch>
        </p:blipFill>
        <p:spPr>
          <a:xfrm>
            <a:off x="8247888" y="4654295"/>
            <a:ext cx="771144" cy="301752"/>
          </a:xfrm>
          <a:prstGeom prst="rect">
            <a:avLst/>
          </a:prstGeom>
        </p:spPr>
      </p:pic>
      <p:graphicFrame>
        <p:nvGraphicFramePr>
          <p:cNvPr id="2" name="Chart 1">
            <a:extLst>
              <a:ext uri="{FF2B5EF4-FFF2-40B4-BE49-F238E27FC236}">
                <a16:creationId xmlns:a16="http://schemas.microsoft.com/office/drawing/2014/main" id="{5A932F8A-41E5-86B9-A2A8-D55E1A480551}"/>
              </a:ext>
            </a:extLst>
          </p:cNvPr>
          <p:cNvGraphicFramePr>
            <a:graphicFrameLocks/>
          </p:cNvGraphicFramePr>
          <p:nvPr>
            <p:extLst>
              <p:ext uri="{D42A27DB-BD31-4B8C-83A1-F6EECF244321}">
                <p14:modId xmlns:p14="http://schemas.microsoft.com/office/powerpoint/2010/main" val="391082628"/>
              </p:ext>
            </p:extLst>
          </p:nvPr>
        </p:nvGraphicFramePr>
        <p:xfrm>
          <a:off x="773531" y="1547309"/>
          <a:ext cx="7668719" cy="3365558"/>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a:extLst>
              <a:ext uri="{FF2B5EF4-FFF2-40B4-BE49-F238E27FC236}">
                <a16:creationId xmlns:a16="http://schemas.microsoft.com/office/drawing/2014/main" id="{6D7EDE82-1F1C-1EF3-34A4-B3EE582FBD99}"/>
              </a:ext>
            </a:extLst>
          </p:cNvPr>
          <p:cNvSpPr>
            <a:spLocks noGrp="1"/>
          </p:cNvSpPr>
          <p:nvPr>
            <p:ph type="sldNum" sz="quarter" idx="7"/>
          </p:nvPr>
        </p:nvSpPr>
        <p:spPr/>
        <p:txBody>
          <a:bodyPr/>
          <a:lstStyle/>
          <a:p>
            <a:pPr algn="l"/>
            <a:fld id="{B6F15528-21DE-4FAA-801E-634DDDAF4B2B}" type="slidenum">
              <a:rPr lang="en-GB" smtClean="0"/>
              <a:pPr algn="l"/>
              <a:t>7</a:t>
            </a:fld>
            <a:endParaRPr lang="en-GB" dirty="0"/>
          </a:p>
        </p:txBody>
      </p:sp>
    </p:spTree>
    <p:extLst>
      <p:ext uri="{BB962C8B-B14F-4D97-AF65-F5344CB8AC3E}">
        <p14:creationId xmlns:p14="http://schemas.microsoft.com/office/powerpoint/2010/main" val="222650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39E29-0175-3632-114D-7BECE8A00F5E}"/>
            </a:ext>
          </a:extLst>
        </p:cNvPr>
        <p:cNvGrpSpPr/>
        <p:nvPr/>
      </p:nvGrpSpPr>
      <p:grpSpPr>
        <a:xfrm>
          <a:off x="0" y="0"/>
          <a:ext cx="0" cy="0"/>
          <a:chOff x="0" y="0"/>
          <a:chExt cx="0" cy="0"/>
        </a:xfrm>
      </p:grpSpPr>
      <p:sp>
        <p:nvSpPr>
          <p:cNvPr id="9218" name="Rectangle">
            <a:extLst>
              <a:ext uri="{FF2B5EF4-FFF2-40B4-BE49-F238E27FC236}">
                <a16:creationId xmlns:a16="http://schemas.microsoft.com/office/drawing/2014/main" id="{46018AC7-0514-23A6-741A-374406CBAEB6}"/>
              </a:ext>
            </a:extLst>
          </p:cNvPr>
          <p:cNvSpPr>
            <a:spLocks noChangeArrowheads="1"/>
          </p:cNvSpPr>
          <p:nvPr/>
        </p:nvSpPr>
        <p:spPr bwMode="auto">
          <a:xfrm>
            <a:off x="0" y="77224"/>
            <a:ext cx="9152335" cy="1081088"/>
          </a:xfrm>
          <a:prstGeom prst="rect">
            <a:avLst/>
          </a:prstGeom>
          <a:solidFill>
            <a:srgbClr val="F4F5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rIns="34290"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GB" altLang="en-US" sz="1350">
              <a:solidFill>
                <a:srgbClr val="323333"/>
              </a:solidFill>
              <a:latin typeface="Montserrat Regular" pitchFamily="2" charset="0"/>
              <a:ea typeface="Montserrat Regular" pitchFamily="2" charset="0"/>
              <a:cs typeface="Montserrat Regular" pitchFamily="2" charset="0"/>
            </a:endParaRPr>
          </a:p>
        </p:txBody>
      </p:sp>
      <p:sp>
        <p:nvSpPr>
          <p:cNvPr id="3" name="Title 1">
            <a:extLst>
              <a:ext uri="{FF2B5EF4-FFF2-40B4-BE49-F238E27FC236}">
                <a16:creationId xmlns:a16="http://schemas.microsoft.com/office/drawing/2014/main" id="{CC3707BC-A803-E3FA-FEE7-26BB40D00C72}"/>
              </a:ext>
            </a:extLst>
          </p:cNvPr>
          <p:cNvSpPr txBox="1"/>
          <p:nvPr/>
        </p:nvSpPr>
        <p:spPr>
          <a:xfrm>
            <a:off x="272654" y="217415"/>
            <a:ext cx="8658618" cy="707886"/>
          </a:xfrm>
          <a:prstGeom prst="rect">
            <a:avLst/>
          </a:prstGeom>
          <a:noFill/>
          <a:ln cap="flat">
            <a:noFill/>
          </a:ln>
        </p:spPr>
        <p:txBody>
          <a:bodyPr wrap="square" lIns="0" tIns="0" rIns="0" bIns="0">
            <a:spAutoFit/>
          </a:bodyPr>
          <a:lstStyle/>
          <a:p>
            <a:pPr>
              <a:defRPr sz="1800" b="0" i="0" u="none" strike="noStrike" kern="0" cap="none" spc="0" baseline="0">
                <a:solidFill>
                  <a:srgbClr val="000000"/>
                </a:solidFill>
                <a:uFillTx/>
              </a:defRPr>
            </a:pPr>
            <a:r>
              <a:rPr lang="en-US" sz="2300" dirty="0">
                <a:solidFill>
                  <a:srgbClr val="6C279B"/>
                </a:solidFill>
                <a:latin typeface="Montserrat ExtraBold" panose="00000900000000000000" pitchFamily="2" charset="0"/>
                <a:ea typeface="Arial"/>
                <a:cs typeface="Arial" panose="020B0604020202020204" pitchFamily="34" charset="0"/>
              </a:rPr>
              <a:t>Now demonstrating consistent, predictable ROI per sales rep</a:t>
            </a:r>
          </a:p>
        </p:txBody>
      </p:sp>
      <p:sp>
        <p:nvSpPr>
          <p:cNvPr id="9220" name="TextBox 26">
            <a:extLst>
              <a:ext uri="{FF2B5EF4-FFF2-40B4-BE49-F238E27FC236}">
                <a16:creationId xmlns:a16="http://schemas.microsoft.com/office/drawing/2014/main" id="{E77AF2DB-7B8F-D065-2098-F46253F88DBB}"/>
              </a:ext>
            </a:extLst>
          </p:cNvPr>
          <p:cNvSpPr txBox="1">
            <a:spLocks noChangeArrowheads="1"/>
          </p:cNvSpPr>
          <p:nvPr/>
        </p:nvSpPr>
        <p:spPr bwMode="auto">
          <a:xfrm>
            <a:off x="8171260" y="4924425"/>
            <a:ext cx="838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r" eaLnBrk="1" hangingPunct="1">
              <a:lnSpc>
                <a:spcPct val="100000"/>
              </a:lnSpc>
              <a:spcBef>
                <a:spcPct val="0"/>
              </a:spcBef>
              <a:buFontTx/>
              <a:buNone/>
            </a:pPr>
            <a:r>
              <a:rPr lang="en-GB" altLang="en-US" sz="600" dirty="0">
                <a:solidFill>
                  <a:srgbClr val="5E5F5F"/>
                </a:solidFill>
                <a:latin typeface="Montserrat" pitchFamily="2" charset="77"/>
              </a:rPr>
              <a:t>© 2025</a:t>
            </a:r>
          </a:p>
        </p:txBody>
      </p:sp>
      <p:pic>
        <p:nvPicPr>
          <p:cNvPr id="9221" name="Image" descr="Image">
            <a:extLst>
              <a:ext uri="{FF2B5EF4-FFF2-40B4-BE49-F238E27FC236}">
                <a16:creationId xmlns:a16="http://schemas.microsoft.com/office/drawing/2014/main" id="{90C0FB9C-8AA4-FC29-7F63-22217C92E4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8650" y="4654154"/>
            <a:ext cx="769144"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16">
            <a:extLst>
              <a:ext uri="{FF2B5EF4-FFF2-40B4-BE49-F238E27FC236}">
                <a16:creationId xmlns:a16="http://schemas.microsoft.com/office/drawing/2014/main" id="{AEA6C7C8-0E12-9987-80F6-54D3C4BC09AF}"/>
              </a:ext>
            </a:extLst>
          </p:cNvPr>
          <p:cNvSpPr txBox="1">
            <a:spLocks noChangeArrowheads="1"/>
          </p:cNvSpPr>
          <p:nvPr/>
        </p:nvSpPr>
        <p:spPr bwMode="auto">
          <a:xfrm>
            <a:off x="272654" y="1400175"/>
            <a:ext cx="35623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US" altLang="en-US" sz="1350"/>
          </a:p>
        </p:txBody>
      </p:sp>
      <p:graphicFrame>
        <p:nvGraphicFramePr>
          <p:cNvPr id="4" name="Chart 3">
            <a:extLst>
              <a:ext uri="{FF2B5EF4-FFF2-40B4-BE49-F238E27FC236}">
                <a16:creationId xmlns:a16="http://schemas.microsoft.com/office/drawing/2014/main" id="{BAD157F1-945C-436C-91D0-6E23F20A5EDD}"/>
              </a:ext>
            </a:extLst>
          </p:cNvPr>
          <p:cNvGraphicFramePr>
            <a:graphicFrameLocks/>
          </p:cNvGraphicFramePr>
          <p:nvPr/>
        </p:nvGraphicFramePr>
        <p:xfrm>
          <a:off x="516712" y="1247736"/>
          <a:ext cx="7731938" cy="376902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5CA81C7-9B7A-2BA2-AA50-4FEA472E3D66}"/>
              </a:ext>
            </a:extLst>
          </p:cNvPr>
          <p:cNvSpPr>
            <a:spLocks noGrp="1"/>
          </p:cNvSpPr>
          <p:nvPr>
            <p:ph type="sldNum" sz="quarter" idx="7"/>
          </p:nvPr>
        </p:nvSpPr>
        <p:spPr/>
        <p:txBody>
          <a:bodyPr/>
          <a:lstStyle/>
          <a:p>
            <a:fld id="{B6F15528-21DE-4FAA-801E-634DDDAF4B2B}" type="slidenum">
              <a:rPr lang="en-GB" smtClean="0"/>
              <a:pPr/>
              <a:t>8</a:t>
            </a:fld>
            <a:endParaRPr lang="en-GB" dirty="0"/>
          </a:p>
        </p:txBody>
      </p:sp>
    </p:spTree>
    <p:extLst>
      <p:ext uri="{BB962C8B-B14F-4D97-AF65-F5344CB8AC3E}">
        <p14:creationId xmlns:p14="http://schemas.microsoft.com/office/powerpoint/2010/main" val="3931593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0E21D-70C4-AEE9-C76B-ADA418336085}"/>
            </a:ext>
          </a:extLst>
        </p:cNvPr>
        <p:cNvGrpSpPr/>
        <p:nvPr/>
      </p:nvGrpSpPr>
      <p:grpSpPr>
        <a:xfrm>
          <a:off x="0" y="0"/>
          <a:ext cx="0" cy="0"/>
          <a:chOff x="0" y="0"/>
          <a:chExt cx="0" cy="0"/>
        </a:xfrm>
      </p:grpSpPr>
      <p:sp>
        <p:nvSpPr>
          <p:cNvPr id="13314" name="Rectangle">
            <a:extLst>
              <a:ext uri="{FF2B5EF4-FFF2-40B4-BE49-F238E27FC236}">
                <a16:creationId xmlns:a16="http://schemas.microsoft.com/office/drawing/2014/main" id="{05E6A854-E437-C56D-5A18-8550640EBDD9}"/>
              </a:ext>
            </a:extLst>
          </p:cNvPr>
          <p:cNvSpPr>
            <a:spLocks noChangeArrowheads="1"/>
          </p:cNvSpPr>
          <p:nvPr/>
        </p:nvSpPr>
        <p:spPr bwMode="auto">
          <a:xfrm>
            <a:off x="-8335" y="7144"/>
            <a:ext cx="9152335" cy="1081088"/>
          </a:xfrm>
          <a:prstGeom prst="rect">
            <a:avLst/>
          </a:prstGeom>
          <a:solidFill>
            <a:srgbClr val="F4F5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rIns="34290"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GB" altLang="en-US" sz="1350">
              <a:solidFill>
                <a:srgbClr val="323333"/>
              </a:solidFill>
              <a:latin typeface="Montserrat Regular" pitchFamily="2" charset="0"/>
              <a:ea typeface="Montserrat Regular" pitchFamily="2" charset="0"/>
              <a:cs typeface="Montserrat Regular" pitchFamily="2" charset="0"/>
            </a:endParaRPr>
          </a:p>
        </p:txBody>
      </p:sp>
      <p:sp>
        <p:nvSpPr>
          <p:cNvPr id="3" name="Title 1">
            <a:extLst>
              <a:ext uri="{FF2B5EF4-FFF2-40B4-BE49-F238E27FC236}">
                <a16:creationId xmlns:a16="http://schemas.microsoft.com/office/drawing/2014/main" id="{3A4ACF3E-7C5E-A3E1-C5A0-42552D43D20C}"/>
              </a:ext>
            </a:extLst>
          </p:cNvPr>
          <p:cNvSpPr txBox="1"/>
          <p:nvPr/>
        </p:nvSpPr>
        <p:spPr>
          <a:xfrm>
            <a:off x="203488" y="130166"/>
            <a:ext cx="7916466" cy="923330"/>
          </a:xfrm>
          <a:prstGeom prst="rect">
            <a:avLst/>
          </a:prstGeom>
          <a:noFill/>
          <a:ln cap="flat">
            <a:noFill/>
          </a:ln>
        </p:spPr>
        <p:txBody>
          <a:bodyPr lIns="0" tIns="0" rIns="0" bIns="0">
            <a:spAutoFit/>
          </a:bodyPr>
          <a:lstStyle/>
          <a:p>
            <a:pPr>
              <a:defRPr sz="1800" b="0" i="0" u="none" strike="noStrike" kern="0" cap="none" spc="0" baseline="0">
                <a:solidFill>
                  <a:srgbClr val="000000"/>
                </a:solidFill>
                <a:uFillTx/>
              </a:defRPr>
            </a:pPr>
            <a:r>
              <a:rPr lang="en-US" sz="2000" b="1" dirty="0">
                <a:solidFill>
                  <a:srgbClr val="7030A0"/>
                </a:solidFill>
              </a:rPr>
              <a:t>Definitive agreement with Tempus AI to accelerate adoption of </a:t>
            </a:r>
            <a:r>
              <a:rPr lang="en-US" sz="2000" b="1" dirty="0" err="1">
                <a:solidFill>
                  <a:srgbClr val="7030A0"/>
                </a:solidFill>
              </a:rPr>
              <a:t>kidneyintelX.dkd</a:t>
            </a:r>
            <a:r>
              <a:rPr lang="en-US" sz="2000" b="1" dirty="0">
                <a:solidFill>
                  <a:srgbClr val="7030A0"/>
                </a:solidFill>
              </a:rPr>
              <a:t> test</a:t>
            </a:r>
            <a:r>
              <a:rPr lang="en-US" sz="2000" dirty="0">
                <a:solidFill>
                  <a:srgbClr val="7030A0"/>
                </a:solidFill>
              </a:rPr>
              <a:t> </a:t>
            </a:r>
            <a:r>
              <a:rPr lang="en-US" sz="2000" b="1" dirty="0">
                <a:solidFill>
                  <a:srgbClr val="7030A0"/>
                </a:solidFill>
              </a:rPr>
              <a:t>to slow kidney disease progression and improve patient outcomes</a:t>
            </a:r>
            <a:endParaRPr lang="en-US" sz="2000" dirty="0">
              <a:solidFill>
                <a:srgbClr val="7030A0"/>
              </a:solidFill>
              <a:latin typeface="Montserrat ExtraBold" panose="00000900000000000000" pitchFamily="2" charset="0"/>
              <a:ea typeface="Arial"/>
              <a:cs typeface="Arial" panose="020B0604020202020204" pitchFamily="34" charset="0"/>
            </a:endParaRPr>
          </a:p>
        </p:txBody>
      </p:sp>
      <p:sp>
        <p:nvSpPr>
          <p:cNvPr id="13316" name="TextBox 26">
            <a:extLst>
              <a:ext uri="{FF2B5EF4-FFF2-40B4-BE49-F238E27FC236}">
                <a16:creationId xmlns:a16="http://schemas.microsoft.com/office/drawing/2014/main" id="{D2CB10FF-C118-3856-E168-B00668615297}"/>
              </a:ext>
            </a:extLst>
          </p:cNvPr>
          <p:cNvSpPr txBox="1">
            <a:spLocks noChangeArrowheads="1"/>
          </p:cNvSpPr>
          <p:nvPr/>
        </p:nvSpPr>
        <p:spPr bwMode="auto">
          <a:xfrm>
            <a:off x="8171260" y="4924425"/>
            <a:ext cx="838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r" eaLnBrk="1" hangingPunct="1">
              <a:lnSpc>
                <a:spcPct val="100000"/>
              </a:lnSpc>
              <a:spcBef>
                <a:spcPct val="0"/>
              </a:spcBef>
              <a:buFontTx/>
              <a:buNone/>
            </a:pPr>
            <a:r>
              <a:rPr lang="en-GB" altLang="en-US" sz="600" dirty="0">
                <a:solidFill>
                  <a:srgbClr val="5E5F5F"/>
                </a:solidFill>
                <a:latin typeface="Montserrat" pitchFamily="2" charset="77"/>
              </a:rPr>
              <a:t>© 2025</a:t>
            </a:r>
          </a:p>
        </p:txBody>
      </p:sp>
      <p:pic>
        <p:nvPicPr>
          <p:cNvPr id="13317" name="Image" descr="Image">
            <a:extLst>
              <a:ext uri="{FF2B5EF4-FFF2-40B4-BE49-F238E27FC236}">
                <a16:creationId xmlns:a16="http://schemas.microsoft.com/office/drawing/2014/main" id="{C1E3DAF2-7B4C-D933-EDBB-13C32C1C4F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8650" y="4654154"/>
            <a:ext cx="769144"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6">
            <a:extLst>
              <a:ext uri="{FF2B5EF4-FFF2-40B4-BE49-F238E27FC236}">
                <a16:creationId xmlns:a16="http://schemas.microsoft.com/office/drawing/2014/main" id="{B248854D-D115-0798-CF30-DA72C666728D}"/>
              </a:ext>
            </a:extLst>
          </p:cNvPr>
          <p:cNvSpPr txBox="1"/>
          <p:nvPr/>
        </p:nvSpPr>
        <p:spPr>
          <a:xfrm>
            <a:off x="203488" y="1176518"/>
            <a:ext cx="8594335" cy="3139321"/>
          </a:xfrm>
          <a:prstGeom prst="rect">
            <a:avLst/>
          </a:prstGeom>
        </p:spPr>
        <p:txBody>
          <a:bodyPr wrap="square" lIns="0" tIns="0" rIns="0" bIns="0" rtlCol="0" anchor="t">
            <a:spAutoFit/>
          </a:bodyPr>
          <a:lstStyle/>
          <a:p>
            <a:pPr marL="300957" lvl="1" indent="-171450" algn="l" defTabSz="685800" rtl="0">
              <a:lnSpc>
                <a:spcPts val="1200"/>
              </a:lnSpc>
              <a:spcBef>
                <a:spcPts val="225"/>
              </a:spcBef>
              <a:buClr>
                <a:srgbClr val="6C279B"/>
              </a:buClr>
              <a:buSzPct val="119000"/>
              <a:buFont typeface="Arial" panose="020B0604020202020204" pitchFamily="34" charset="0"/>
              <a:buChar char="•"/>
              <a:defRPr/>
            </a:pPr>
            <a:endParaRPr lang="en-US" sz="1100" kern="1200" dirty="0">
              <a:solidFill>
                <a:srgbClr val="5E5F5F"/>
              </a:solidFill>
              <a:latin typeface="Montserrat Regular" panose="00000500000000000000" pitchFamily="2" charset="0"/>
              <a:ea typeface="+mn-ea"/>
              <a:cs typeface="+mn-cs"/>
            </a:endParaRPr>
          </a:p>
          <a:p>
            <a:pPr marL="187325" lvl="1" indent="-171450" algn="l" defTabSz="685800" rtl="0">
              <a:lnSpc>
                <a:spcPts val="1200"/>
              </a:lnSpc>
              <a:spcBef>
                <a:spcPts val="225"/>
              </a:spcBef>
              <a:buClr>
                <a:srgbClr val="6C279B"/>
              </a:buClr>
              <a:buSzPct val="119000"/>
              <a:buFont typeface="Arial" panose="020B0604020202020204" pitchFamily="34" charset="0"/>
              <a:buChar char="•"/>
              <a:defRPr/>
            </a:pPr>
            <a:r>
              <a:rPr lang="en-US" sz="1200" dirty="0">
                <a:latin typeface="Montserrat Regular" panose="00000500000000000000" pitchFamily="2" charset="0"/>
              </a:rPr>
              <a:t>On 15th September the company announced a definitive agreement with Tempus AI to collaborate to make </a:t>
            </a:r>
            <a:r>
              <a:rPr lang="en-US" sz="1200" dirty="0" err="1">
                <a:latin typeface="Montserrat Regular" panose="00000500000000000000" pitchFamily="2" charset="0"/>
              </a:rPr>
              <a:t>kidneyintelX.dkd</a:t>
            </a:r>
            <a:r>
              <a:rPr lang="en-US" sz="1200" dirty="0">
                <a:latin typeface="Montserrat Regular" panose="00000500000000000000" pitchFamily="2" charset="0"/>
              </a:rPr>
              <a:t> prognostic blood testing more widely available for eligible patients within its US network of healthcare institutions. </a:t>
            </a:r>
          </a:p>
          <a:p>
            <a:pPr marL="187325" lvl="1" indent="-171450" algn="l" defTabSz="685800" rtl="0">
              <a:lnSpc>
                <a:spcPts val="1200"/>
              </a:lnSpc>
              <a:spcBef>
                <a:spcPts val="225"/>
              </a:spcBef>
              <a:buClr>
                <a:srgbClr val="6C279B"/>
              </a:buClr>
              <a:buSzPct val="119000"/>
              <a:buFont typeface="Arial" panose="020B0604020202020204" pitchFamily="34" charset="0"/>
              <a:buChar char="•"/>
              <a:defRPr/>
            </a:pPr>
            <a:endParaRPr lang="en-US" sz="1200" kern="1200" dirty="0">
              <a:solidFill>
                <a:srgbClr val="5E5F5F"/>
              </a:solidFill>
              <a:latin typeface="Montserrat Regular" panose="00000500000000000000" pitchFamily="2" charset="0"/>
              <a:ea typeface="+mn-ea"/>
              <a:cs typeface="Arial" panose="020B0604020202020204" pitchFamily="34" charset="0"/>
            </a:endParaRPr>
          </a:p>
          <a:p>
            <a:pPr marL="187325" lvl="1" indent="-171450" algn="l" defTabSz="685800" rtl="0">
              <a:lnSpc>
                <a:spcPts val="1200"/>
              </a:lnSpc>
              <a:spcBef>
                <a:spcPts val="225"/>
              </a:spcBef>
              <a:buClr>
                <a:srgbClr val="6C279B"/>
              </a:buClr>
              <a:buSzPct val="119000"/>
              <a:buFont typeface="Arial" panose="020B0604020202020204" pitchFamily="34" charset="0"/>
              <a:buChar char="•"/>
              <a:defRPr/>
            </a:pPr>
            <a:r>
              <a:rPr lang="en-US" sz="1200" dirty="0" err="1">
                <a:latin typeface="Montserrat Regular" panose="00000500000000000000" pitchFamily="2" charset="0"/>
              </a:rPr>
              <a:t>Renalytix’s</a:t>
            </a:r>
            <a:r>
              <a:rPr lang="en-US" sz="1200" dirty="0">
                <a:latin typeface="Montserrat Regular" panose="00000500000000000000" pitchFamily="2" charset="0"/>
              </a:rPr>
              <a:t> </a:t>
            </a:r>
            <a:r>
              <a:rPr lang="en-US" sz="1200" i="1" dirty="0" err="1">
                <a:latin typeface="Montserrat Regular" panose="00000500000000000000" pitchFamily="2" charset="0"/>
              </a:rPr>
              <a:t>kidneyintelX.dkd</a:t>
            </a:r>
            <a:r>
              <a:rPr lang="en-US" sz="1200" dirty="0">
                <a:latin typeface="Montserrat Regular" panose="00000500000000000000" pitchFamily="2" charset="0"/>
              </a:rPr>
              <a:t> will be the first test offered in Tempus’ portfolio in the chronic kidney disease category, indicated for use as an aid in predicting level of risk (high, moderate, low) for progressive decline in kidney function in type 2 diabetes patients with diagnosed chronic kidney disease stages 1-3b.</a:t>
            </a:r>
          </a:p>
          <a:p>
            <a:pPr marL="187325" lvl="1" indent="-171450" algn="l" defTabSz="685800" rtl="0">
              <a:lnSpc>
                <a:spcPts val="1200"/>
              </a:lnSpc>
              <a:spcBef>
                <a:spcPts val="225"/>
              </a:spcBef>
              <a:buClr>
                <a:srgbClr val="6C279B"/>
              </a:buClr>
              <a:buSzPct val="119000"/>
              <a:buFont typeface="Arial" panose="020B0604020202020204" pitchFamily="34" charset="0"/>
              <a:buChar char="•"/>
              <a:defRPr/>
            </a:pPr>
            <a:endParaRPr lang="en-US" sz="1200" kern="1200" dirty="0">
              <a:solidFill>
                <a:srgbClr val="5E5F5F"/>
              </a:solidFill>
              <a:latin typeface="Montserrat Regular" panose="00000500000000000000" pitchFamily="2" charset="0"/>
              <a:ea typeface="+mn-ea"/>
              <a:cs typeface="Arial" panose="020B0604020202020204" pitchFamily="34" charset="0"/>
            </a:endParaRPr>
          </a:p>
          <a:p>
            <a:pPr marL="171450" indent="-171450">
              <a:buFont typeface="Arial" panose="020B0604020202020204" pitchFamily="34" charset="0"/>
              <a:buChar char="•"/>
            </a:pPr>
            <a:r>
              <a:rPr lang="en-US" sz="1200" dirty="0">
                <a:latin typeface="Montserrat Regular" panose="00000500000000000000" pitchFamily="2" charset="0"/>
              </a:rPr>
              <a:t>Under the agreement, Tempus and Renalytix will collaborate with US health systems to make testing more available for providers to order within existing clinical workflows.    </a:t>
            </a:r>
          </a:p>
          <a:p>
            <a:pPr marL="171450" indent="-171450">
              <a:buFont typeface="Arial" panose="020B0604020202020204" pitchFamily="34" charset="0"/>
              <a:buChar char="•"/>
            </a:pPr>
            <a:endParaRPr lang="en-US" sz="1200" dirty="0">
              <a:latin typeface="Montserrat Regular" panose="00000500000000000000" pitchFamily="2" charset="0"/>
            </a:endParaRPr>
          </a:p>
          <a:p>
            <a:pPr marL="171450" indent="-171450">
              <a:buFont typeface="Arial" panose="020B0604020202020204" pitchFamily="34" charset="0"/>
              <a:buChar char="•"/>
            </a:pPr>
            <a:r>
              <a:rPr lang="en-US" sz="1200" dirty="0">
                <a:latin typeface="Montserrat Regular" panose="00000500000000000000" pitchFamily="2" charset="0"/>
              </a:rPr>
              <a:t>The </a:t>
            </a:r>
            <a:r>
              <a:rPr lang="en-US" sz="1200" i="1" dirty="0" err="1">
                <a:latin typeface="Montserrat Regular" panose="00000500000000000000" pitchFamily="2" charset="0"/>
              </a:rPr>
              <a:t>kidneyintelX.dkd</a:t>
            </a:r>
            <a:r>
              <a:rPr lang="en-US" sz="1200" dirty="0">
                <a:latin typeface="Montserrat Regular" panose="00000500000000000000" pitchFamily="2" charset="0"/>
              </a:rPr>
              <a:t> tests will be processed in a Renalytix laboratory with customized patient results reported electronically to the ordering clinician and patient portal, where applicable. The test’s insights allow for timely changes in patient management, which can help providers mitigate progressive decline in kidney function and improve key quality metrics in diabetes and kidney care.</a:t>
            </a:r>
          </a:p>
          <a:p>
            <a:pPr marL="15875" lvl="1" algn="l" defTabSz="685800" rtl="0">
              <a:lnSpc>
                <a:spcPts val="1200"/>
              </a:lnSpc>
              <a:spcBef>
                <a:spcPts val="225"/>
              </a:spcBef>
              <a:buClr>
                <a:srgbClr val="6C279B"/>
              </a:buClr>
              <a:buSzPct val="119000"/>
              <a:defRPr/>
            </a:pPr>
            <a:endParaRPr lang="en-US" sz="1100" kern="1200" dirty="0">
              <a:solidFill>
                <a:srgbClr val="5E5F5F"/>
              </a:solidFill>
              <a:latin typeface="Montserrat ExtraBold" panose="00000900000000000000" pitchFamily="2" charset="0"/>
              <a:ea typeface="+mn-ea"/>
              <a:cs typeface="Arial" panose="020B0604020202020204" pitchFamily="34" charset="0"/>
            </a:endParaRPr>
          </a:p>
          <a:p>
            <a:pPr marL="174625" lvl="1" indent="-158750" algn="l" defTabSz="685800" rtl="0">
              <a:lnSpc>
                <a:spcPts val="1200"/>
              </a:lnSpc>
              <a:spcBef>
                <a:spcPts val="225"/>
              </a:spcBef>
              <a:buClr>
                <a:srgbClr val="6C279B"/>
              </a:buClr>
              <a:buSzPct val="119000"/>
              <a:defRPr/>
            </a:pPr>
            <a:endParaRPr lang="en-US" sz="1200" b="1" kern="1200" dirty="0">
              <a:solidFill>
                <a:srgbClr val="FF0000"/>
              </a:solidFill>
              <a:latin typeface="Montserrat ExtraBold" panose="00000900000000000000" pitchFamily="2" charset="0"/>
              <a:ea typeface="+mn-ea"/>
              <a:cs typeface="Arial" panose="020B0604020202020204" pitchFamily="34" charset="0"/>
            </a:endParaRPr>
          </a:p>
        </p:txBody>
      </p:sp>
    </p:spTree>
    <p:extLst>
      <p:ext uri="{BB962C8B-B14F-4D97-AF65-F5344CB8AC3E}">
        <p14:creationId xmlns:p14="http://schemas.microsoft.com/office/powerpoint/2010/main" val="2247873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Renalytix">
  <a:themeElements>
    <a:clrScheme name="Custom 1">
      <a:dk1>
        <a:srgbClr val="323333"/>
      </a:dk1>
      <a:lt1>
        <a:srgbClr val="FFFFFF"/>
      </a:lt1>
      <a:dk2>
        <a:srgbClr val="D3D3D3"/>
      </a:dk2>
      <a:lt2>
        <a:srgbClr val="5E5F5F"/>
      </a:lt2>
      <a:accent1>
        <a:srgbClr val="6C279B"/>
      </a:accent1>
      <a:accent2>
        <a:srgbClr val="7D49D3"/>
      </a:accent2>
      <a:accent3>
        <a:srgbClr val="5B7CED"/>
      </a:accent3>
      <a:accent4>
        <a:srgbClr val="DA950A"/>
      </a:accent4>
      <a:accent5>
        <a:srgbClr val="1C9596"/>
      </a:accent5>
      <a:accent6>
        <a:srgbClr val="4D45D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roperties xmlns="http://www.imanage.com/work/xmlschema">
  <documentid>SMITHS!113866472.3</documentid>
  <senderid>GOREMI</senderid>
  <senderemail>MILLIE.GORE@SHOOSMITHS.COM</senderemail>
  <lastmodified>2025-09-22T17:27:18.0000000+01:00</lastmodified>
  <database>SMITHS</database>
</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706E9AB775CE47BE9E6B0FBB2C7B38" ma:contentTypeVersion="17" ma:contentTypeDescription="Create a new document." ma:contentTypeScope="" ma:versionID="ca37f3f0e8ba6d09018660543eda89aa">
  <xsd:schema xmlns:xsd="http://www.w3.org/2001/XMLSchema" xmlns:xs="http://www.w3.org/2001/XMLSchema" xmlns:p="http://schemas.microsoft.com/office/2006/metadata/properties" xmlns:ns2="6fe3e49f-2ae2-4a70-973c-a3e36ce34268" xmlns:ns3="c3191ded-4ffd-4422-b495-b4e339efd0de" targetNamespace="http://schemas.microsoft.com/office/2006/metadata/properties" ma:root="true" ma:fieldsID="f0e7214c853d68aa0882018cbb3acd1d" ns2:_="" ns3:_="">
    <xsd:import namespace="6fe3e49f-2ae2-4a70-973c-a3e36ce34268"/>
    <xsd:import namespace="c3191ded-4ffd-4422-b495-b4e339efd0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CR"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e3e49f-2ae2-4a70-973c-a3e36ce342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e0f37f7-82ad-4d88-b08e-23a9c02580fe"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191ded-4ffd-4422-b495-b4e339efd0d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8f89192-db36-4d75-9eef-d1caaa1db549}" ma:internalName="TaxCatchAll" ma:showField="CatchAllData" ma:web="c3191ded-4ffd-4422-b495-b4e339efd0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6fe3e49f-2ae2-4a70-973c-a3e36ce34268">
      <Terms xmlns="http://schemas.microsoft.com/office/infopath/2007/PartnerControls"/>
    </lcf76f155ced4ddcb4097134ff3c332f>
    <TaxCatchAll xmlns="c3191ded-4ffd-4422-b495-b4e339efd0de" xsi:nil="true"/>
  </documentManagement>
</p:properties>
</file>

<file path=customXml/itemProps1.xml><?xml version="1.0" encoding="utf-8"?>
<ds:datastoreItem xmlns:ds="http://schemas.openxmlformats.org/officeDocument/2006/customXml" ds:itemID="{E3A79D3A-D605-4579-BBFF-7A5010D0461C}">
  <ds:schemaRefs>
    <ds:schemaRef ds:uri="http://schemas.microsoft.com/sharepoint/v3/contenttype/forms"/>
  </ds:schemaRefs>
</ds:datastoreItem>
</file>

<file path=customXml/itemProps2.xml><?xml version="1.0" encoding="utf-8"?>
<ds:datastoreItem xmlns:ds="http://schemas.openxmlformats.org/officeDocument/2006/customXml" ds:itemID="{2BC3DC06-5220-4B00-A65D-F9275D6701C6}">
  <ds:schemaRefs>
    <ds:schemaRef ds:uri="http://www.imanage.com/work/xmlschema"/>
  </ds:schemaRefs>
</ds:datastoreItem>
</file>

<file path=customXml/itemProps3.xml><?xml version="1.0" encoding="utf-8"?>
<ds:datastoreItem xmlns:ds="http://schemas.openxmlformats.org/officeDocument/2006/customXml" ds:itemID="{C877BBEF-C3C8-433A-87A8-97F1618281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e3e49f-2ae2-4a70-973c-a3e36ce34268"/>
    <ds:schemaRef ds:uri="c3191ded-4ffd-4422-b495-b4e339efd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52400AC-7B6E-456A-8588-3A74A6E3BAE0}">
  <ds:schemaRefs>
    <ds:schemaRef ds:uri="http://schemas.microsoft.com/office/2006/metadata/properties"/>
    <ds:schemaRef ds:uri="http://schemas.microsoft.com/office/infopath/2007/PartnerControls"/>
    <ds:schemaRef ds:uri="6fe3e49f-2ae2-4a70-973c-a3e36ce34268"/>
    <ds:schemaRef ds:uri="c3191ded-4ffd-4422-b495-b4e339efd0de"/>
  </ds:schemaRefs>
</ds:datastoreItem>
</file>

<file path=docProps/app.xml><?xml version="1.0" encoding="utf-8"?>
<Properties xmlns="http://schemas.openxmlformats.org/officeDocument/2006/extended-properties" xmlns:vt="http://schemas.openxmlformats.org/officeDocument/2006/docPropsVTypes">
  <Template/>
  <TotalTime>15</TotalTime>
  <Words>2792</Words>
  <Application>Microsoft Macintosh PowerPoint</Application>
  <PresentationFormat>On-screen Show (16:9)</PresentationFormat>
  <Paragraphs>165</Paragraphs>
  <Slides>10</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Aptos</vt:lpstr>
      <vt:lpstr>Arial</vt:lpstr>
      <vt:lpstr>Calibri</vt:lpstr>
      <vt:lpstr>Montserrat</vt:lpstr>
      <vt:lpstr>Montserrat ExtraBold</vt:lpstr>
      <vt:lpstr>Montserrat Regular</vt:lpstr>
      <vt:lpstr>Montserrat SemiBold</vt:lpstr>
      <vt:lpstr>Office Theme</vt:lpstr>
      <vt:lpstr>4_Renalytix</vt:lpstr>
      <vt:lpstr>The first advanced blood testing for large populations with diabetes and chronic kidney disease </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advanced blood testing for large populations with diabetes and chronic kidney disease</dc:title>
  <dc:creator>Dominic O'Brien</dc:creator>
  <cp:lastModifiedBy>James McCullough</cp:lastModifiedBy>
  <cp:revision>4</cp:revision>
  <dcterms:modified xsi:type="dcterms:W3CDTF">2025-09-23T01:54:14Z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c9a2fc3-b57c-416d-996f-7c1a5a076fb6_Enabled">
    <vt:lpwstr>true</vt:lpwstr>
  </property>
  <property fmtid="{D5CDD505-2E9C-101B-9397-08002B2CF9AE}" pid="3" name="MSIP_Label_dc9a2fc3-b57c-416d-996f-7c1a5a076fb6_SetDate">
    <vt:lpwstr>2025-09-22T16:54:18Z</vt:lpwstr>
  </property>
  <property fmtid="{D5CDD505-2E9C-101B-9397-08002B2CF9AE}" pid="4" name="MSIP_Label_dc9a2fc3-b57c-416d-996f-7c1a5a076fb6_Method">
    <vt:lpwstr>Standard</vt:lpwstr>
  </property>
  <property fmtid="{D5CDD505-2E9C-101B-9397-08002B2CF9AE}" pid="5" name="MSIP_Label_dc9a2fc3-b57c-416d-996f-7c1a5a076fb6_Name">
    <vt:lpwstr>Confidential</vt:lpwstr>
  </property>
  <property fmtid="{D5CDD505-2E9C-101B-9397-08002B2CF9AE}" pid="6" name="MSIP_Label_dc9a2fc3-b57c-416d-996f-7c1a5a076fb6_SiteId">
    <vt:lpwstr>efebdf6e-167c-47e0-b51f-fb5716b30e69</vt:lpwstr>
  </property>
  <property fmtid="{D5CDD505-2E9C-101B-9397-08002B2CF9AE}" pid="7" name="MSIP_Label_dc9a2fc3-b57c-416d-996f-7c1a5a076fb6_ActionId">
    <vt:lpwstr>9c0cd47c-0ccc-49f5-ad1d-841170b0d47f</vt:lpwstr>
  </property>
  <property fmtid="{D5CDD505-2E9C-101B-9397-08002B2CF9AE}" pid="8" name="MSIP_Label_dc9a2fc3-b57c-416d-996f-7c1a5a076fb6_ContentBits">
    <vt:lpwstr>0</vt:lpwstr>
  </property>
  <property fmtid="{D5CDD505-2E9C-101B-9397-08002B2CF9AE}" pid="9" name="MSIP_Label_dc9a2fc3-b57c-416d-996f-7c1a5a076fb6_Tag">
    <vt:lpwstr>10, 3, 0, 1</vt:lpwstr>
  </property>
</Properties>
</file>